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4_B0A4482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5_E5B577DC.xml" ContentType="application/vnd.ms-powerpoint.comments+xml"/>
  <Override PartName="/ppt/notesSlides/notesSlide4.xml" ContentType="application/vnd.openxmlformats-officedocument.presentationml.notesSlide+xml"/>
  <Override PartName="/ppt/comments/modernComment_110_19ACE29B.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0C_44605A76.xml" ContentType="application/vnd.ms-powerpoint.comments+xml"/>
  <Override PartName="/ppt/notesSlides/notesSlide7.xml" ContentType="application/vnd.openxmlformats-officedocument.presentationml.notesSlide+xml"/>
  <Override PartName="/ppt/comments/modernComment_112_D2CEED55.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09_CCED0FB9.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57" r:id="rId6"/>
    <p:sldId id="260" r:id="rId7"/>
    <p:sldId id="263" r:id="rId8"/>
    <p:sldId id="261" r:id="rId9"/>
    <p:sldId id="272" r:id="rId10"/>
    <p:sldId id="264" r:id="rId11"/>
    <p:sldId id="268" r:id="rId12"/>
    <p:sldId id="274" r:id="rId13"/>
    <p:sldId id="275" r:id="rId14"/>
    <p:sldId id="265" r:id="rId15"/>
    <p:sldId id="269" r:id="rId16"/>
    <p:sldId id="273" r:id="rId17"/>
    <p:sldId id="271" r:id="rId1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71339BE-5B13-4896-89EC-6405FDE6CC07}">
          <p14:sldIdLst>
            <p14:sldId id="256"/>
            <p14:sldId id="257"/>
            <p14:sldId id="260"/>
            <p14:sldId id="263"/>
            <p14:sldId id="261"/>
            <p14:sldId id="272"/>
            <p14:sldId id="264"/>
            <p14:sldId id="268"/>
            <p14:sldId id="274"/>
            <p14:sldId id="275"/>
            <p14:sldId id="265"/>
            <p14:sldId id="269"/>
            <p14:sldId id="273"/>
            <p14:sldId id="27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72144A-CC8E-EA5F-907C-B93E21E5669A}" name="Nora Kosa" initials="NK" userId="S::nkosa@avalliance.com::4d0e7e69-ed8d-407b-a7b6-4b15c2dd43e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CFF"/>
    <a:srgbClr val="0C1830"/>
    <a:srgbClr val="145D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8" autoAdjust="0"/>
    <p:restoredTop sz="89344" autoAdjust="0"/>
  </p:normalViewPr>
  <p:slideViewPr>
    <p:cSldViewPr snapToGrid="0">
      <p:cViewPr>
        <p:scale>
          <a:sx n="66" d="100"/>
          <a:sy n="66" d="100"/>
        </p:scale>
        <p:origin x="24" y="-1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omments/modernComment_104_B0A4482A.xml><?xml version="1.0" encoding="utf-8"?>
<p188:cmLst xmlns:a="http://schemas.openxmlformats.org/drawingml/2006/main" xmlns:r="http://schemas.openxmlformats.org/officeDocument/2006/relationships" xmlns:p188="http://schemas.microsoft.com/office/powerpoint/2018/8/main">
  <p188:cm id="{8654E5E4-99FF-4E8C-9930-B4AA229C614A}" authorId="{8E72144A-CC8E-EA5F-907C-B93E21E5669A}" created="2025-07-06T18:51:32.604">
    <pc:sldMkLst xmlns:pc="http://schemas.microsoft.com/office/powerpoint/2013/main/command">
      <pc:docMk/>
      <pc:sldMk cId="2963556394" sldId="260"/>
    </pc:sldMkLst>
    <p188:txBody>
      <a:bodyPr/>
      <a:lstStyle/>
      <a:p>
        <a:r>
          <a:rPr lang="hu-HU"/>
          <a:t>Please insert your own company logo here! The format should be .png with transparent background.</a:t>
        </a:r>
      </a:p>
    </p188:txBody>
  </p188:cm>
</p188:cmLst>
</file>

<file path=ppt/comments/modernComment_105_E5B577DC.xml><?xml version="1.0" encoding="utf-8"?>
<p188:cmLst xmlns:a="http://schemas.openxmlformats.org/drawingml/2006/main" xmlns:r="http://schemas.openxmlformats.org/officeDocument/2006/relationships" xmlns:p188="http://schemas.microsoft.com/office/powerpoint/2018/8/main">
  <p188:cm id="{2909621E-9E57-4F30-A76D-F306BAD9EF6E}" authorId="{8E72144A-CC8E-EA5F-907C-B93E21E5669A}" created="2025-07-30T14:18:51.624">
    <pc:sldMkLst xmlns:pc="http://schemas.microsoft.com/office/powerpoint/2013/main/command">
      <pc:docMk/>
      <pc:sldMk cId="3853875164" sldId="261"/>
    </pc:sldMkLst>
    <p188:txBody>
      <a:bodyPr/>
      <a:lstStyle/>
      <a:p>
        <a:r>
          <a:rPr lang="hu-HU"/>
          <a:t>If you prefer your own video, please feel free to swap this out.</a:t>
        </a:r>
      </a:p>
    </p188:txBody>
  </p188:cm>
</p188:cmLst>
</file>

<file path=ppt/comments/modernComment_109_CCED0FB9.xml><?xml version="1.0" encoding="utf-8"?>
<p188:cmLst xmlns:a="http://schemas.openxmlformats.org/drawingml/2006/main" xmlns:r="http://schemas.openxmlformats.org/officeDocument/2006/relationships" xmlns:p188="http://schemas.microsoft.com/office/powerpoint/2018/8/main">
  <p188:cm id="{308EFECF-3118-49C9-9D5E-D5AD3C5C20F6}" authorId="{8E72144A-CC8E-EA5F-907C-B93E21E5669A}" created="2025-07-30T14:13:42.989">
    <pc:sldMkLst xmlns:pc="http://schemas.microsoft.com/office/powerpoint/2013/main/command">
      <pc:docMk/>
      <pc:sldMk cId="3438088121" sldId="265"/>
    </pc:sldMkLst>
    <p188:txBody>
      <a:bodyPr/>
      <a:lstStyle/>
      <a:p>
        <a:r>
          <a:rPr lang="hu-HU"/>
          <a:t>Please customize the photos and text to your employees. You can also add a progression bar or photos to demonstrate the person’s career advancement.</a:t>
        </a:r>
      </a:p>
    </p188:txBody>
  </p188:cm>
</p188:cmLst>
</file>

<file path=ppt/comments/modernComment_10C_44605A76.xml><?xml version="1.0" encoding="utf-8"?>
<p188:cmLst xmlns:a="http://schemas.openxmlformats.org/drawingml/2006/main" xmlns:r="http://schemas.openxmlformats.org/officeDocument/2006/relationships" xmlns:p188="http://schemas.microsoft.com/office/powerpoint/2018/8/main">
  <p188:cm id="{28569164-847E-46A4-B646-EADF3DA29939}" authorId="{8E72144A-CC8E-EA5F-907C-B93E21E5669A}" created="2025-07-30T15:16:23.943">
    <pc:sldMkLst xmlns:pc="http://schemas.microsoft.com/office/powerpoint/2013/main/command">
      <pc:docMk/>
      <pc:sldMk cId="1147165302" sldId="268"/>
    </pc:sldMkLst>
    <p188:txBody>
      <a:bodyPr/>
      <a:lstStyle/>
      <a:p>
        <a:r>
          <a:rPr lang="hu-HU"/>
          <a:t>Please feel free to edit the progression of the job titles based on your company’s job structure.</a:t>
        </a:r>
      </a:p>
    </p188:txBody>
  </p188:cm>
</p188:cmLst>
</file>

<file path=ppt/comments/modernComment_110_19ACE29B.xml><?xml version="1.0" encoding="utf-8"?>
<p188:cmLst xmlns:a="http://schemas.openxmlformats.org/drawingml/2006/main" xmlns:r="http://schemas.openxmlformats.org/officeDocument/2006/relationships" xmlns:p188="http://schemas.microsoft.com/office/powerpoint/2018/8/main">
  <p188:cm id="{9FB2A3E8-507A-4A09-A29F-92F25FE52883}" authorId="{8E72144A-CC8E-EA5F-907C-B93E21E5669A}" created="2025-07-30T14:34:09.257">
    <pc:sldMkLst xmlns:pc="http://schemas.microsoft.com/office/powerpoint/2013/main/command">
      <pc:docMk/>
      <pc:sldMk cId="430760603" sldId="272"/>
    </pc:sldMkLst>
    <p188:txBody>
      <a:bodyPr/>
      <a:lstStyle/>
      <a:p>
        <a:r>
          <a:rPr lang="hu-HU"/>
          <a:t>Please insert your own statistics (infographic-style) relevant to your country: number of events per year, industry size, post-COVID recovery,
job growth</a:t>
        </a:r>
      </a:p>
    </p188:txBody>
  </p188:cm>
</p188:cmLst>
</file>

<file path=ppt/comments/modernComment_112_D2CEED55.xml><?xml version="1.0" encoding="utf-8"?>
<p188:cmLst xmlns:a="http://schemas.openxmlformats.org/drawingml/2006/main" xmlns:r="http://schemas.openxmlformats.org/officeDocument/2006/relationships" xmlns:p188="http://schemas.microsoft.com/office/powerpoint/2018/8/main">
  <p188:cm id="{7FA7525B-2F29-469F-A161-C8EACDF749A7}" authorId="{8E72144A-CC8E-EA5F-907C-B93E21E5669A}" created="2025-07-30T15:34:45.253">
    <pc:sldMkLst xmlns:pc="http://schemas.microsoft.com/office/powerpoint/2013/main/command">
      <pc:docMk/>
      <pc:sldMk cId="3536776533" sldId="274"/>
    </pc:sldMkLst>
    <p188:txBody>
      <a:bodyPr/>
      <a:lstStyle/>
      <a:p>
        <a:r>
          <a:rPr lang="hu-HU"/>
          <a:t>Please feel free to animate the word cloud</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7D6281-3218-4D5E-AADA-76181E6BF4B4}" type="datetimeFigureOut">
              <a:rPr lang="hu-HU" smtClean="0"/>
              <a:t>2025. 07. 30.</a:t>
            </a:fld>
            <a:endParaRPr lang="hu-H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u-H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66A9F3-6D5C-448D-9300-DA20F5E6BA4C}" type="slidenum">
              <a:rPr lang="hu-HU" smtClean="0"/>
              <a:t>‹#›</a:t>
            </a:fld>
            <a:endParaRPr lang="hu-HU"/>
          </a:p>
        </p:txBody>
      </p:sp>
    </p:spTree>
    <p:extLst>
      <p:ext uri="{BB962C8B-B14F-4D97-AF65-F5344CB8AC3E}">
        <p14:creationId xmlns:p14="http://schemas.microsoft.com/office/powerpoint/2010/main" val="921705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Hi everyone, and thanks for having me today. I’m [Your Name], and I work at [Your Company Name], which is part of a global network of production and event technology firms called the </a:t>
            </a:r>
            <a:r>
              <a:rPr lang="en-US" sz="1200" b="1" i="0" kern="1200" dirty="0">
                <a:solidFill>
                  <a:schemeClr val="tx1"/>
                </a:solidFill>
                <a:effectLst/>
                <a:latin typeface="+mn-lt"/>
                <a:ea typeface="+mn-ea"/>
                <a:cs typeface="+mn-cs"/>
              </a:rPr>
              <a:t>AV Alliance</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We power experiences from concerts and conferences to esports, exhibitions, and livestreamed global meetings. Today I’d love to share what this industry is all about, and how you, regardless of major or your field of study, could find real, professional opportunities in it.</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3</a:t>
            </a:fld>
            <a:endParaRPr lang="hu-HU"/>
          </a:p>
        </p:txBody>
      </p:sp>
    </p:spTree>
    <p:extLst>
      <p:ext uri="{BB962C8B-B14F-4D97-AF65-F5344CB8AC3E}">
        <p14:creationId xmlns:p14="http://schemas.microsoft.com/office/powerpoint/2010/main" val="2966755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Our company is part of the </a:t>
            </a:r>
            <a:r>
              <a:rPr lang="en-US" sz="1200" b="1" i="0" kern="1200" dirty="0">
                <a:solidFill>
                  <a:schemeClr val="tx1"/>
                </a:solidFill>
                <a:effectLst/>
                <a:latin typeface="+mn-lt"/>
                <a:ea typeface="+mn-ea"/>
                <a:cs typeface="+mn-cs"/>
              </a:rPr>
              <a:t>AV Alliance</a:t>
            </a:r>
            <a:r>
              <a:rPr lang="en-US" sz="1200" b="0" i="0" kern="1200" dirty="0">
                <a:solidFill>
                  <a:schemeClr val="tx1"/>
                </a:solidFill>
                <a:effectLst/>
                <a:latin typeface="+mn-lt"/>
                <a:ea typeface="+mn-ea"/>
                <a:cs typeface="+mn-cs"/>
              </a:rPr>
              <a:t>, a global network of more than 90 companies from 55 countries. It’s a community dedicated to collaboration, training, and creating opportunity. Locally, we’re proud to help build awareness of our industry and be a contact point for curious students like you.</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12</a:t>
            </a:fld>
            <a:endParaRPr lang="hu-HU"/>
          </a:p>
        </p:txBody>
      </p:sp>
    </p:spTree>
    <p:extLst>
      <p:ext uri="{BB962C8B-B14F-4D97-AF65-F5344CB8AC3E}">
        <p14:creationId xmlns:p14="http://schemas.microsoft.com/office/powerpoint/2010/main" val="260569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75393-CFB1-B8CA-B3FF-6AD093900C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2EEE6C-20BA-DB64-AEFD-7E76C75B0A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2DC395-77A1-9329-8766-E4E00381AC1B}"/>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If this sparked your curiosity, we’d love to connect. We offer tours, mentoring, and even paid entry-level opportunities.</a:t>
            </a:r>
          </a:p>
          <a:p>
            <a:r>
              <a:rPr lang="en-US" sz="1200" b="0" i="0" kern="1200" dirty="0">
                <a:solidFill>
                  <a:schemeClr val="tx1"/>
                </a:solidFill>
                <a:effectLst/>
                <a:latin typeface="+mn-lt"/>
                <a:ea typeface="+mn-ea"/>
                <a:cs typeface="+mn-cs"/>
              </a:rPr>
              <a:t>You can scan this code or connect on LinkedIn or just grab me after this session. We want to make this career path visible and accessible.</a:t>
            </a:r>
            <a:r>
              <a:rPr lang="en-US" dirty="0"/>
              <a:t> </a:t>
            </a:r>
            <a:br>
              <a:rPr lang="en-US" dirty="0"/>
            </a:br>
            <a:endParaRPr lang="hu-HU" dirty="0"/>
          </a:p>
        </p:txBody>
      </p:sp>
      <p:sp>
        <p:nvSpPr>
          <p:cNvPr id="4" name="Slide Number Placeholder 3">
            <a:extLst>
              <a:ext uri="{FF2B5EF4-FFF2-40B4-BE49-F238E27FC236}">
                <a16:creationId xmlns:a16="http://schemas.microsoft.com/office/drawing/2014/main" id="{FA2A681B-811E-1442-8FF2-C768CFAC19A1}"/>
              </a:ext>
            </a:extLst>
          </p:cNvPr>
          <p:cNvSpPr>
            <a:spLocks noGrp="1"/>
          </p:cNvSpPr>
          <p:nvPr>
            <p:ph type="sldNum" sz="quarter" idx="5"/>
          </p:nvPr>
        </p:nvSpPr>
        <p:spPr/>
        <p:txBody>
          <a:bodyPr/>
          <a:lstStyle/>
          <a:p>
            <a:fld id="{BC66A9F3-6D5C-448D-9300-DA20F5E6BA4C}" type="slidenum">
              <a:rPr lang="hu-HU" smtClean="0"/>
              <a:t>13</a:t>
            </a:fld>
            <a:endParaRPr lang="hu-HU"/>
          </a:p>
        </p:txBody>
      </p:sp>
    </p:spTree>
    <p:extLst>
      <p:ext uri="{BB962C8B-B14F-4D97-AF65-F5344CB8AC3E}">
        <p14:creationId xmlns:p14="http://schemas.microsoft.com/office/powerpoint/2010/main" val="753589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14</a:t>
            </a:fld>
            <a:endParaRPr lang="hu-HU"/>
          </a:p>
        </p:txBody>
      </p:sp>
    </p:spTree>
    <p:extLst>
      <p:ext uri="{BB962C8B-B14F-4D97-AF65-F5344CB8AC3E}">
        <p14:creationId xmlns:p14="http://schemas.microsoft.com/office/powerpoint/2010/main" val="3667164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4</a:t>
            </a:fld>
            <a:endParaRPr lang="hu-HU"/>
          </a:p>
        </p:txBody>
      </p:sp>
    </p:spTree>
    <p:extLst>
      <p:ext uri="{BB962C8B-B14F-4D97-AF65-F5344CB8AC3E}">
        <p14:creationId xmlns:p14="http://schemas.microsoft.com/office/powerpoint/2010/main" val="406093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you attend a concert, keynote, festival, or TED Talk you see the final performance. But behind that is a team of technicians, creatives, logistics pros, and engineers who made it happen. This is </a:t>
            </a:r>
            <a:r>
              <a:rPr lang="en-US" sz="1200" b="1" i="0" kern="1200" dirty="0">
                <a:solidFill>
                  <a:schemeClr val="tx1"/>
                </a:solidFill>
                <a:effectLst/>
                <a:latin typeface="+mn-lt"/>
                <a:ea typeface="+mn-ea"/>
                <a:cs typeface="+mn-cs"/>
              </a:rPr>
              <a:t>live event technology, </a:t>
            </a:r>
            <a:r>
              <a:rPr lang="en-US" sz="1200" b="0" i="0" kern="1200" dirty="0">
                <a:solidFill>
                  <a:schemeClr val="tx1"/>
                </a:solidFill>
                <a:effectLst/>
                <a:latin typeface="+mn-lt"/>
                <a:ea typeface="+mn-ea"/>
                <a:cs typeface="+mn-cs"/>
              </a:rPr>
              <a:t>and it includes creative design, sound, lighting, video, scenic design, live streaming, and production management. It’s a global industry worth billions and it’s growing.</a:t>
            </a:r>
            <a:r>
              <a:rPr lang="en-US" dirty="0"/>
              <a:t> </a:t>
            </a: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5</a:t>
            </a:fld>
            <a:endParaRPr lang="hu-HU"/>
          </a:p>
        </p:txBody>
      </p:sp>
    </p:spTree>
    <p:extLst>
      <p:ext uri="{BB962C8B-B14F-4D97-AF65-F5344CB8AC3E}">
        <p14:creationId xmlns:p14="http://schemas.microsoft.com/office/powerpoint/2010/main" val="3881739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Post-pandemic, the demand for live and hybrid experiences exploded. Corporations, entertainment companies, nonprofits, and universities all rely on event technology to communicate, educate, and inspire. But there’s a shortage of skilled professionals. That’s why we’re here to help people like you discover real pathways into this field.</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6</a:t>
            </a:fld>
            <a:endParaRPr lang="hu-HU"/>
          </a:p>
        </p:txBody>
      </p:sp>
    </p:spTree>
    <p:extLst>
      <p:ext uri="{BB962C8B-B14F-4D97-AF65-F5344CB8AC3E}">
        <p14:creationId xmlns:p14="http://schemas.microsoft.com/office/powerpoint/2010/main" val="299145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Whether you’re hands-on, creative, analytical, or just a solid team player this industry needs you. You can start in entry-level roles and quickly grow. Some jobs require technical skills. Others value organization, customer service, or project management. You might tour the world, or work behind the scenes of major corporate launches or both.</a:t>
            </a:r>
            <a:r>
              <a:rPr lang="en-US" dirty="0"/>
              <a:t> </a:t>
            </a: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7</a:t>
            </a:fld>
            <a:endParaRPr lang="hu-HU"/>
          </a:p>
        </p:txBody>
      </p:sp>
    </p:spTree>
    <p:extLst>
      <p:ext uri="{BB962C8B-B14F-4D97-AF65-F5344CB8AC3E}">
        <p14:creationId xmlns:p14="http://schemas.microsoft.com/office/powerpoint/2010/main" val="4032976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Let’s get specific. Here are actual job titles, and how people grow in this field.</a:t>
            </a:r>
          </a:p>
          <a:p>
            <a:r>
              <a:rPr lang="en-US" sz="1200" b="0" i="0" kern="1200" dirty="0">
                <a:solidFill>
                  <a:schemeClr val="tx1"/>
                </a:solidFill>
                <a:effectLst/>
                <a:latin typeface="+mn-lt"/>
                <a:ea typeface="+mn-ea"/>
                <a:cs typeface="+mn-cs"/>
              </a:rPr>
              <a:t>This isn’t just gig work. There are full-time roles with benefits, salaries, and long-term potential often starting without requiring a four-year degree in tech. People with curiosity, work ethic, and the right attitude can thrive and advance quickly.</a:t>
            </a:r>
            <a:r>
              <a:rPr lang="en-US" dirty="0"/>
              <a:t> </a:t>
            </a: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8</a:t>
            </a:fld>
            <a:endParaRPr lang="hu-HU"/>
          </a:p>
        </p:txBody>
      </p:sp>
    </p:spTree>
    <p:extLst>
      <p:ext uri="{BB962C8B-B14F-4D97-AF65-F5344CB8AC3E}">
        <p14:creationId xmlns:p14="http://schemas.microsoft.com/office/powerpoint/2010/main" val="463376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2BFC0-2745-D505-1D24-DB713C4320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6D89F8-1BF8-DA98-B2E9-35C028A107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711B7F-CFBC-2B04-EB8F-1D8E0772971C}"/>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Here’s what matters most:</a:t>
            </a:r>
          </a:p>
          <a:p>
            <a:r>
              <a:rPr lang="en-US" sz="1200" b="0" i="0" kern="1200" dirty="0">
                <a:solidFill>
                  <a:schemeClr val="tx1"/>
                </a:solidFill>
                <a:effectLst/>
                <a:latin typeface="+mn-lt"/>
                <a:ea typeface="+mn-ea"/>
                <a:cs typeface="+mn-cs"/>
              </a:rPr>
              <a:t>• Curiosity: are you willing to learn?</a:t>
            </a:r>
          </a:p>
          <a:p>
            <a:r>
              <a:rPr lang="en-US" sz="1200" b="0" i="0" kern="1200" dirty="0">
                <a:solidFill>
                  <a:schemeClr val="tx1"/>
                </a:solidFill>
                <a:effectLst/>
                <a:latin typeface="+mn-lt"/>
                <a:ea typeface="+mn-ea"/>
                <a:cs typeface="+mn-cs"/>
              </a:rPr>
              <a:t>• Reliability: can we count on you under pressure?</a:t>
            </a:r>
            <a:endParaRPr lang="en-US" dirty="0"/>
          </a:p>
          <a:p>
            <a:r>
              <a:rPr lang="en-US" sz="1200" b="0" i="0" kern="1200" dirty="0">
                <a:solidFill>
                  <a:schemeClr val="tx1"/>
                </a:solidFill>
                <a:effectLst/>
                <a:latin typeface="+mn-lt"/>
                <a:ea typeface="+mn-ea"/>
                <a:cs typeface="+mn-cs"/>
              </a:rPr>
              <a:t>• Communication: how well do you work on a team?</a:t>
            </a:r>
          </a:p>
          <a:p>
            <a:r>
              <a:rPr lang="en-US" sz="1200" b="0" i="0" kern="1200" dirty="0">
                <a:solidFill>
                  <a:schemeClr val="tx1"/>
                </a:solidFill>
                <a:effectLst/>
                <a:latin typeface="+mn-lt"/>
                <a:ea typeface="+mn-ea"/>
                <a:cs typeface="+mn-cs"/>
              </a:rPr>
              <a:t>• Problem-solving: because things will go wrong.</a:t>
            </a:r>
          </a:p>
          <a:p>
            <a:r>
              <a:rPr lang="en-US" sz="1200" b="0" i="0" kern="1200" dirty="0">
                <a:solidFill>
                  <a:schemeClr val="tx1"/>
                </a:solidFill>
                <a:effectLst/>
                <a:latin typeface="+mn-lt"/>
                <a:ea typeface="+mn-ea"/>
                <a:cs typeface="+mn-cs"/>
              </a:rPr>
              <a:t>If you bring those qualities, we can train the rest.</a:t>
            </a:r>
            <a:r>
              <a:rPr lang="en-US" dirty="0"/>
              <a:t> </a:t>
            </a:r>
            <a:br>
              <a:rPr lang="en-US" dirty="0"/>
            </a:br>
            <a:endParaRPr lang="hu-HU" dirty="0"/>
          </a:p>
        </p:txBody>
      </p:sp>
      <p:sp>
        <p:nvSpPr>
          <p:cNvPr id="4" name="Slide Number Placeholder 3">
            <a:extLst>
              <a:ext uri="{FF2B5EF4-FFF2-40B4-BE49-F238E27FC236}">
                <a16:creationId xmlns:a16="http://schemas.microsoft.com/office/drawing/2014/main" id="{6EDD0694-2F5D-6675-0984-C680243F1B45}"/>
              </a:ext>
            </a:extLst>
          </p:cNvPr>
          <p:cNvSpPr>
            <a:spLocks noGrp="1"/>
          </p:cNvSpPr>
          <p:nvPr>
            <p:ph type="sldNum" sz="quarter" idx="5"/>
          </p:nvPr>
        </p:nvSpPr>
        <p:spPr/>
        <p:txBody>
          <a:bodyPr/>
          <a:lstStyle/>
          <a:p>
            <a:fld id="{BC66A9F3-6D5C-448D-9300-DA20F5E6BA4C}" type="slidenum">
              <a:rPr lang="hu-HU" smtClean="0"/>
              <a:t>9</a:t>
            </a:fld>
            <a:endParaRPr lang="hu-HU"/>
          </a:p>
        </p:txBody>
      </p:sp>
    </p:spTree>
    <p:extLst>
      <p:ext uri="{BB962C8B-B14F-4D97-AF65-F5344CB8AC3E}">
        <p14:creationId xmlns:p14="http://schemas.microsoft.com/office/powerpoint/2010/main" val="790439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A9417-348E-3251-3A5A-0D2B91A2E9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F1CFDD-2D6A-A650-F07D-E695354080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F639EF-D149-325D-5D02-6B1EEB6F09B6}"/>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Entry points vary. Some people start prepping gear in the warehouse. Others jump into freelance tech work. Some come through internships or university partnerships. Whatever your major if you’re dependable and eager, there’s a place to start.</a:t>
            </a:r>
            <a:r>
              <a:rPr lang="en-US" dirty="0"/>
              <a:t> </a:t>
            </a:r>
            <a:endParaRPr lang="hu-HU" dirty="0"/>
          </a:p>
        </p:txBody>
      </p:sp>
      <p:sp>
        <p:nvSpPr>
          <p:cNvPr id="4" name="Slide Number Placeholder 3">
            <a:extLst>
              <a:ext uri="{FF2B5EF4-FFF2-40B4-BE49-F238E27FC236}">
                <a16:creationId xmlns:a16="http://schemas.microsoft.com/office/drawing/2014/main" id="{65528D5A-64AD-39AD-60DC-90401862EA5A}"/>
              </a:ext>
            </a:extLst>
          </p:cNvPr>
          <p:cNvSpPr>
            <a:spLocks noGrp="1"/>
          </p:cNvSpPr>
          <p:nvPr>
            <p:ph type="sldNum" sz="quarter" idx="5"/>
          </p:nvPr>
        </p:nvSpPr>
        <p:spPr/>
        <p:txBody>
          <a:bodyPr/>
          <a:lstStyle/>
          <a:p>
            <a:fld id="{BC66A9F3-6D5C-448D-9300-DA20F5E6BA4C}" type="slidenum">
              <a:rPr lang="hu-HU" smtClean="0"/>
              <a:t>10</a:t>
            </a:fld>
            <a:endParaRPr lang="hu-HU"/>
          </a:p>
        </p:txBody>
      </p:sp>
    </p:spTree>
    <p:extLst>
      <p:ext uri="{BB962C8B-B14F-4D97-AF65-F5344CB8AC3E}">
        <p14:creationId xmlns:p14="http://schemas.microsoft.com/office/powerpoint/2010/main" val="2220101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is [Employee Name]. They started as an entry-level prep tech in our warehouse. Within 18 months, they were working backstage at [major event or venue]. They had no industry background, just the drive to learn. We’ve seen stories like this again and again.</a:t>
            </a:r>
            <a:r>
              <a:rPr lang="en-US" dirty="0"/>
              <a:t> </a:t>
            </a:r>
            <a:br>
              <a:rPr lang="en-US" dirty="0"/>
            </a:br>
            <a:endParaRPr lang="hu-HU" dirty="0"/>
          </a:p>
        </p:txBody>
      </p:sp>
      <p:sp>
        <p:nvSpPr>
          <p:cNvPr id="4" name="Slide Number Placeholder 3"/>
          <p:cNvSpPr>
            <a:spLocks noGrp="1"/>
          </p:cNvSpPr>
          <p:nvPr>
            <p:ph type="sldNum" sz="quarter" idx="5"/>
          </p:nvPr>
        </p:nvSpPr>
        <p:spPr/>
        <p:txBody>
          <a:bodyPr/>
          <a:lstStyle/>
          <a:p>
            <a:fld id="{BC66A9F3-6D5C-448D-9300-DA20F5E6BA4C}" type="slidenum">
              <a:rPr lang="hu-HU" smtClean="0"/>
              <a:t>11</a:t>
            </a:fld>
            <a:endParaRPr lang="hu-HU"/>
          </a:p>
        </p:txBody>
      </p:sp>
    </p:spTree>
    <p:extLst>
      <p:ext uri="{BB962C8B-B14F-4D97-AF65-F5344CB8AC3E}">
        <p14:creationId xmlns:p14="http://schemas.microsoft.com/office/powerpoint/2010/main" val="42031315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C1830"/>
        </a:solidFill>
        <a:effectLst/>
      </p:bgPr>
    </p:bg>
    <p:spTree>
      <p:nvGrpSpPr>
        <p:cNvPr id="1" name=""/>
        <p:cNvGrpSpPr/>
        <p:nvPr/>
      </p:nvGrpSpPr>
      <p:grpSpPr>
        <a:xfrm>
          <a:off x="0" y="0"/>
          <a:ext cx="0" cy="0"/>
          <a:chOff x="0" y="0"/>
          <a:chExt cx="0" cy="0"/>
        </a:xfrm>
      </p:grpSpPr>
      <p:pic>
        <p:nvPicPr>
          <p:cNvPr id="4" name="Picture 3" descr="A blue and white lines on a dark background&#10;&#10;AI-generated content may be incorrect.">
            <a:extLst>
              <a:ext uri="{FF2B5EF4-FFF2-40B4-BE49-F238E27FC236}">
                <a16:creationId xmlns:a16="http://schemas.microsoft.com/office/drawing/2014/main" id="{BC51285A-1FA3-66F7-D0DC-D95C9543371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247322"/>
            <a:ext cx="9144000" cy="1010478"/>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25" name="Title 24">
            <a:extLst>
              <a:ext uri="{FF2B5EF4-FFF2-40B4-BE49-F238E27FC236}">
                <a16:creationId xmlns:a16="http://schemas.microsoft.com/office/drawing/2014/main" id="{B50B7306-379D-98E8-CDDA-B055D916563A}"/>
              </a:ext>
            </a:extLst>
          </p:cNvPr>
          <p:cNvSpPr>
            <a:spLocks noGrp="1"/>
          </p:cNvSpPr>
          <p:nvPr>
            <p:ph type="title"/>
          </p:nvPr>
        </p:nvSpPr>
        <p:spPr>
          <a:xfrm>
            <a:off x="838200" y="2424401"/>
            <a:ext cx="10515600" cy="1325563"/>
          </a:xfrm>
        </p:spPr>
        <p:txBody>
          <a:bodyPr>
            <a:noAutofit/>
          </a:bodyPr>
          <a:lstStyle>
            <a:lvl1pPr algn="ctr">
              <a:defRPr sz="6000" cap="all" baseline="0"/>
            </a:lvl1pPr>
          </a:lstStyle>
          <a:p>
            <a:endParaRPr lang="hu-HU" dirty="0"/>
          </a:p>
        </p:txBody>
      </p:sp>
    </p:spTree>
    <p:extLst>
      <p:ext uri="{BB962C8B-B14F-4D97-AF65-F5344CB8AC3E}">
        <p14:creationId xmlns:p14="http://schemas.microsoft.com/office/powerpoint/2010/main" val="91924032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55C40-1E50-830E-9411-D2263C259F0A}"/>
              </a:ext>
            </a:extLst>
          </p:cNvPr>
          <p:cNvSpPr>
            <a:spLocks noGrp="1"/>
          </p:cNvSpPr>
          <p:nvPr>
            <p:ph type="title"/>
          </p:nvPr>
        </p:nvSpPr>
        <p:spPr/>
        <p:txBody>
          <a:bodyPr/>
          <a:lstStyle>
            <a:lvl1pPr>
              <a:defRPr>
                <a:solidFill>
                  <a:schemeClr val="bg1"/>
                </a:solidFill>
              </a:defRPr>
            </a:lvl1pPr>
          </a:lstStyle>
          <a:p>
            <a:r>
              <a:rPr lang="en-US" dirty="0"/>
              <a:t>Click to edit Master title style</a:t>
            </a:r>
            <a:endParaRPr lang="hu-HU" dirty="0"/>
          </a:p>
        </p:txBody>
      </p:sp>
      <p:pic>
        <p:nvPicPr>
          <p:cNvPr id="6" name="Picture 5" descr="A black and white logo&#10;&#10;AI-generated content may be incorrect.">
            <a:extLst>
              <a:ext uri="{FF2B5EF4-FFF2-40B4-BE49-F238E27FC236}">
                <a16:creationId xmlns:a16="http://schemas.microsoft.com/office/drawing/2014/main" id="{89E112C9-CC7C-3BC4-D391-E06B3339E1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7" name="Text Placeholder 2">
            <a:extLst>
              <a:ext uri="{FF2B5EF4-FFF2-40B4-BE49-F238E27FC236}">
                <a16:creationId xmlns:a16="http://schemas.microsoft.com/office/drawing/2014/main" id="{D33456DC-3B42-9F3B-1518-DCCF07E47D3C}"/>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lvl1pPr marL="444500" indent="-444500">
              <a:buFontTx/>
              <a:buBlip>
                <a:blip r:embed="rId3"/>
              </a:buBlip>
              <a:defRPr>
                <a:solidFill>
                  <a:schemeClr val="bg1"/>
                </a:solidFill>
              </a:defRPr>
            </a:lvl1pPr>
            <a:lvl2pPr marL="898525" indent="-441325">
              <a:buFontTx/>
              <a:buBlip>
                <a:blip r:embed="rId3"/>
              </a:buBlip>
              <a:defRPr>
                <a:solidFill>
                  <a:schemeClr val="bg1"/>
                </a:solidFill>
              </a:defRPr>
            </a:lvl2pPr>
            <a:lvl3pPr marL="1343025" indent="-428625">
              <a:buFontTx/>
              <a:buBlip>
                <a:blip r:embed="rId3"/>
              </a:buBlip>
              <a:defRPr>
                <a:solidFill>
                  <a:schemeClr val="bg1"/>
                </a:solidFill>
              </a:defRPr>
            </a:lvl3pPr>
            <a:lvl4pPr marL="1797050" indent="-425450">
              <a:buFontTx/>
              <a:buBlip>
                <a:blip r:embed="rId3"/>
              </a:buBlip>
              <a:defRPr>
                <a:solidFill>
                  <a:schemeClr val="bg1"/>
                </a:solidFill>
              </a:defRPr>
            </a:lvl4pPr>
            <a:lvl5pPr marL="2241550" indent="-412750">
              <a:buFontTx/>
              <a:buBlip>
                <a:blip r:embed="rId3"/>
              </a:buBlip>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64807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0C1830"/>
        </a:solidFill>
        <a:effectLst/>
      </p:bgPr>
    </p:bg>
    <p:spTree>
      <p:nvGrpSpPr>
        <p:cNvPr id="1" name=""/>
        <p:cNvGrpSpPr/>
        <p:nvPr/>
      </p:nvGrpSpPr>
      <p:grpSpPr>
        <a:xfrm>
          <a:off x="0" y="0"/>
          <a:ext cx="0" cy="0"/>
          <a:chOff x="0" y="0"/>
          <a:chExt cx="0" cy="0"/>
        </a:xfrm>
      </p:grpSpPr>
      <p:pic>
        <p:nvPicPr>
          <p:cNvPr id="5" name="Picture 4" descr="A black and white logo&#10;&#10;AI-generated content may be incorrect.">
            <a:extLst>
              <a:ext uri="{FF2B5EF4-FFF2-40B4-BE49-F238E27FC236}">
                <a16:creationId xmlns:a16="http://schemas.microsoft.com/office/drawing/2014/main" id="{DC65AFCB-6A56-B03B-7C97-0683F224E6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389888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7C919-8ED1-F61B-450F-E84331378C2F}"/>
              </a:ext>
            </a:extLst>
          </p:cNvPr>
          <p:cNvSpPr>
            <a:spLocks noGrp="1"/>
          </p:cNvSpPr>
          <p:nvPr>
            <p:ph type="title"/>
          </p:nvPr>
        </p:nvSpPr>
        <p:spPr>
          <a:xfrm>
            <a:off x="839788" y="928254"/>
            <a:ext cx="3932237" cy="1129145"/>
          </a:xfrm>
        </p:spPr>
        <p:txBody>
          <a:bodyPr anchor="b"/>
          <a:lstStyle>
            <a:lvl1pPr>
              <a:defRPr sz="3200">
                <a:solidFill>
                  <a:schemeClr val="accent5">
                    <a:lumMod val="40000"/>
                    <a:lumOff val="60000"/>
                  </a:schemeClr>
                </a:solidFill>
              </a:defRPr>
            </a:lvl1p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CAB9FA7E-72EA-2C9C-1AB5-CCD8FFBDA892}"/>
              </a:ext>
            </a:extLst>
          </p:cNvPr>
          <p:cNvSpPr>
            <a:spLocks noGrp="1"/>
          </p:cNvSpPr>
          <p:nvPr>
            <p:ph idx="1"/>
          </p:nvPr>
        </p:nvSpPr>
        <p:spPr>
          <a:xfrm>
            <a:off x="5183188" y="987425"/>
            <a:ext cx="6172200" cy="4873625"/>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hu-HU" dirty="0"/>
          </a:p>
        </p:txBody>
      </p:sp>
      <p:sp>
        <p:nvSpPr>
          <p:cNvPr id="4" name="Text Placeholder 3">
            <a:extLst>
              <a:ext uri="{FF2B5EF4-FFF2-40B4-BE49-F238E27FC236}">
                <a16:creationId xmlns:a16="http://schemas.microsoft.com/office/drawing/2014/main" id="{CEE8BAAB-E49E-BEF5-2218-916C5A590DBF}"/>
              </a:ext>
            </a:extLst>
          </p:cNvPr>
          <p:cNvSpPr>
            <a:spLocks noGrp="1"/>
          </p:cNvSpPr>
          <p:nvPr>
            <p:ph type="body" sz="half" idx="2"/>
          </p:nvPr>
        </p:nvSpPr>
        <p:spPr>
          <a:xfrm>
            <a:off x="839788" y="2057400"/>
            <a:ext cx="3932237" cy="3811588"/>
          </a:xfrm>
        </p:spPr>
        <p:txBody>
          <a:bodyPr>
            <a:normAutofit/>
          </a:bodyPr>
          <a:lstStyle>
            <a:lvl1pPr marL="285750" indent="-285750">
              <a:buFontTx/>
              <a:buBlip>
                <a:blip r:embed="rId2"/>
              </a:buBlip>
              <a:defRPr sz="1800"/>
            </a:lvl1pPr>
            <a:lvl2pPr marL="742950" indent="-285750">
              <a:buFontTx/>
              <a:buBlip>
                <a:blip r:embed="rId2"/>
              </a:buBlip>
              <a:defRPr sz="1600"/>
            </a:lvl2pPr>
            <a:lvl3pPr marL="1085850" indent="-171450">
              <a:buFontTx/>
              <a:buBlip>
                <a:blip r:embed="rId2"/>
              </a:buBlip>
              <a:defRPr sz="1400"/>
            </a:lvl3pPr>
            <a:lvl4pPr marL="1543050" indent="-171450">
              <a:buFontTx/>
              <a:buBlip>
                <a:blip r:embed="rId2"/>
              </a:buBlip>
              <a:defRPr sz="1050"/>
            </a:lvl4pPr>
            <a:lvl5pPr marL="2000250" indent="-171450">
              <a:buFontTx/>
              <a:buBlip>
                <a:blip r:embed="rId2"/>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FBC3D163-370F-3E9B-CDAE-20F37C7D4E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3216147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4310-FE10-FC0A-1A51-BFEE45342C2E}"/>
              </a:ext>
            </a:extLst>
          </p:cNvPr>
          <p:cNvSpPr>
            <a:spLocks noGrp="1"/>
          </p:cNvSpPr>
          <p:nvPr>
            <p:ph type="title"/>
          </p:nvPr>
        </p:nvSpPr>
        <p:spPr>
          <a:xfrm>
            <a:off x="839788" y="457199"/>
            <a:ext cx="10512424" cy="1052945"/>
          </a:xfrm>
        </p:spPr>
        <p:txBody>
          <a:bodyPr anchor="b"/>
          <a:lstStyle>
            <a:lvl1pPr>
              <a:defRPr sz="3200"/>
            </a:lvl1pPr>
          </a:lstStyle>
          <a:p>
            <a:r>
              <a:rPr lang="en-US" dirty="0"/>
              <a:t>Click to edit Master title style</a:t>
            </a:r>
            <a:endParaRPr lang="hu-HU" dirty="0"/>
          </a:p>
        </p:txBody>
      </p:sp>
      <p:sp>
        <p:nvSpPr>
          <p:cNvPr id="3" name="Picture Placeholder 2">
            <a:extLst>
              <a:ext uri="{FF2B5EF4-FFF2-40B4-BE49-F238E27FC236}">
                <a16:creationId xmlns:a16="http://schemas.microsoft.com/office/drawing/2014/main" id="{42BF6E2D-D316-A105-B955-8BC5823B8612}"/>
              </a:ext>
            </a:extLst>
          </p:cNvPr>
          <p:cNvSpPr>
            <a:spLocks noGrp="1"/>
          </p:cNvSpPr>
          <p:nvPr>
            <p:ph type="pic" idx="1"/>
          </p:nvPr>
        </p:nvSpPr>
        <p:spPr>
          <a:xfrm>
            <a:off x="5183188" y="1697182"/>
            <a:ext cx="6172200" cy="416386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pic>
        <p:nvPicPr>
          <p:cNvPr id="8" name="Picture 7" descr="A black and white logo&#10;&#10;AI-generated content may be incorrect.">
            <a:extLst>
              <a:ext uri="{FF2B5EF4-FFF2-40B4-BE49-F238E27FC236}">
                <a16:creationId xmlns:a16="http://schemas.microsoft.com/office/drawing/2014/main" id="{2DC0A050-97D1-AEA6-3D35-07532B7439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
        <p:nvSpPr>
          <p:cNvPr id="9" name="Text Placeholder 3">
            <a:extLst>
              <a:ext uri="{FF2B5EF4-FFF2-40B4-BE49-F238E27FC236}">
                <a16:creationId xmlns:a16="http://schemas.microsoft.com/office/drawing/2014/main" id="{D79ED30B-237D-DA74-E06F-0C01290BC924}"/>
              </a:ext>
            </a:extLst>
          </p:cNvPr>
          <p:cNvSpPr>
            <a:spLocks noGrp="1"/>
          </p:cNvSpPr>
          <p:nvPr>
            <p:ph type="body" sz="half" idx="2"/>
          </p:nvPr>
        </p:nvSpPr>
        <p:spPr>
          <a:xfrm>
            <a:off x="839788" y="1705120"/>
            <a:ext cx="3932237" cy="4163868"/>
          </a:xfrm>
        </p:spPr>
        <p:txBody>
          <a:bodyPr>
            <a:normAutofit/>
          </a:bodyPr>
          <a:lstStyle>
            <a:lvl1pPr marL="285750" indent="-285750">
              <a:buFontTx/>
              <a:buBlip>
                <a:blip r:embed="rId3"/>
              </a:buBlip>
              <a:defRPr sz="1800"/>
            </a:lvl1pPr>
            <a:lvl2pPr marL="742950" indent="-285750">
              <a:buFontTx/>
              <a:buBlip>
                <a:blip r:embed="rId3"/>
              </a:buBlip>
              <a:defRPr sz="1600"/>
            </a:lvl2pPr>
            <a:lvl3pPr marL="1085850" indent="-171450">
              <a:buFontTx/>
              <a:buBlip>
                <a:blip r:embed="rId3"/>
              </a:buBlip>
              <a:defRPr sz="1400"/>
            </a:lvl3pPr>
            <a:lvl4pPr marL="1543050" indent="-171450">
              <a:buFontTx/>
              <a:buBlip>
                <a:blip r:embed="rId3"/>
              </a:buBlip>
              <a:defRPr sz="1050"/>
            </a:lvl4pPr>
            <a:lvl5pPr marL="2000250" indent="-171450">
              <a:buFontTx/>
              <a:buBlip>
                <a:blip r:embed="rId3"/>
              </a:buBlip>
              <a:defRPr sz="105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Tree>
    <p:extLst>
      <p:ext uri="{BB962C8B-B14F-4D97-AF65-F5344CB8AC3E}">
        <p14:creationId xmlns:p14="http://schemas.microsoft.com/office/powerpoint/2010/main" val="146884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2AAE4-EEDD-D8D4-2744-0501D3AEF5DF}"/>
              </a:ext>
            </a:extLst>
          </p:cNvPr>
          <p:cNvSpPr>
            <a:spLocks noGrp="1"/>
          </p:cNvSpPr>
          <p:nvPr>
            <p:ph type="ctrTitle"/>
          </p:nvPr>
        </p:nvSpPr>
        <p:spPr>
          <a:xfrm>
            <a:off x="1524000" y="1704255"/>
            <a:ext cx="9144000" cy="2387600"/>
          </a:xfrm>
        </p:spPr>
        <p:txBody>
          <a:bodyPr anchor="b"/>
          <a:lstStyle>
            <a:lvl1pPr algn="ctr">
              <a:defRPr sz="6000"/>
            </a:lvl1pPr>
          </a:lstStyle>
          <a:p>
            <a:r>
              <a:rPr lang="en-US" dirty="0"/>
              <a:t>Click to edit Master title style</a:t>
            </a:r>
            <a:endParaRPr lang="hu-HU" dirty="0"/>
          </a:p>
        </p:txBody>
      </p:sp>
      <p:sp>
        <p:nvSpPr>
          <p:cNvPr id="3" name="Subtitle 2">
            <a:extLst>
              <a:ext uri="{FF2B5EF4-FFF2-40B4-BE49-F238E27FC236}">
                <a16:creationId xmlns:a16="http://schemas.microsoft.com/office/drawing/2014/main" id="{8B916689-1BAB-9EB8-DD1F-82FCC7FA49B3}"/>
              </a:ext>
            </a:extLst>
          </p:cNvPr>
          <p:cNvSpPr>
            <a:spLocks noGrp="1"/>
          </p:cNvSpPr>
          <p:nvPr>
            <p:ph type="subTitle" idx="1"/>
          </p:nvPr>
        </p:nvSpPr>
        <p:spPr>
          <a:xfrm>
            <a:off x="1524000" y="4183930"/>
            <a:ext cx="9144000" cy="1655762"/>
          </a:xfrm>
        </p:spPr>
        <p:txBody>
          <a:bodyPr/>
          <a:lstStyle>
            <a:lvl1pPr marL="0" indent="0" algn="ctr">
              <a:buNone/>
              <a:defRPr sz="2400" baseline="0">
                <a:solidFill>
                  <a:srgbClr val="F194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hu-HU" dirty="0"/>
          </a:p>
        </p:txBody>
      </p:sp>
      <p:pic>
        <p:nvPicPr>
          <p:cNvPr id="10" name="Picture 9" descr="A black and white logo&#10;&#10;AI-generated content may be incorrect.">
            <a:extLst>
              <a:ext uri="{FF2B5EF4-FFF2-40B4-BE49-F238E27FC236}">
                <a16:creationId xmlns:a16="http://schemas.microsoft.com/office/drawing/2014/main" id="{513DE8BD-7582-D675-F8FE-00220DE0BF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598562322"/>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25FD2FA-FAAC-6EEA-3F14-B4B5D21DB8C7}"/>
              </a:ext>
            </a:extLst>
          </p:cNvPr>
          <p:cNvSpPr>
            <a:spLocks noGrp="1"/>
          </p:cNvSpPr>
          <p:nvPr>
            <p:ph idx="1"/>
          </p:nvPr>
        </p:nvSpPr>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50142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5CF5-5E8C-DDE1-350E-15F6760EEE8F}"/>
              </a:ext>
            </a:extLst>
          </p:cNvPr>
          <p:cNvSpPr>
            <a:spLocks noGrp="1"/>
          </p:cNvSpPr>
          <p:nvPr>
            <p:ph type="title"/>
          </p:nvPr>
        </p:nvSpPr>
        <p:spPr/>
        <p:txBody>
          <a:bodyPr/>
          <a:lstStyle/>
          <a:p>
            <a:r>
              <a:rPr lang="en-US" dirty="0"/>
              <a:t>Click to edit Master title style</a:t>
            </a:r>
            <a:endParaRPr lang="hu-HU" dirty="0"/>
          </a:p>
        </p:txBody>
      </p:sp>
      <p:pic>
        <p:nvPicPr>
          <p:cNvPr id="7" name="Picture 6" descr="A black and white logo&#10;&#10;AI-generated content may be incorrect.">
            <a:extLst>
              <a:ext uri="{FF2B5EF4-FFF2-40B4-BE49-F238E27FC236}">
                <a16:creationId xmlns:a16="http://schemas.microsoft.com/office/drawing/2014/main" id="{BC6DBCB5-739E-6397-DF16-AE9D65DB2A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77986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599" cy="2795011"/>
          </a:xfrm>
        </p:spPr>
        <p:txBody>
          <a:bodyPr anchor="b">
            <a:normAutofit/>
          </a:bodyPr>
          <a:lstStyle>
            <a:lvl1pPr>
              <a:defRPr sz="540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accent4"/>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98986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B77C-7F92-3B7A-4114-653862EB921F}"/>
              </a:ext>
            </a:extLst>
          </p:cNvPr>
          <p:cNvSpPr>
            <a:spLocks noGrp="1"/>
          </p:cNvSpPr>
          <p:nvPr>
            <p:ph type="title"/>
          </p:nvPr>
        </p:nvSpPr>
        <p:spPr>
          <a:xfrm>
            <a:off x="831850" y="1709738"/>
            <a:ext cx="10515600" cy="2852737"/>
          </a:xfrm>
        </p:spPr>
        <p:txBody>
          <a:bodyPr anchor="b">
            <a:normAutofit/>
          </a:bodyPr>
          <a:lstStyle>
            <a:lvl1pPr>
              <a:defRPr sz="5400" cap="all" baseline="0">
                <a:solidFill>
                  <a:schemeClr val="accent5">
                    <a:lumMod val="40000"/>
                    <a:lumOff val="60000"/>
                  </a:schemeClr>
                </a:solidFill>
              </a:defRPr>
            </a:lvl1p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00F26850-5354-2B3C-2D6D-19F5CFFC53C7}"/>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7" name="Picture 6" descr="A black and white logo&#10;&#10;AI-generated content may be incorrect.">
            <a:extLst>
              <a:ext uri="{FF2B5EF4-FFF2-40B4-BE49-F238E27FC236}">
                <a16:creationId xmlns:a16="http://schemas.microsoft.com/office/drawing/2014/main" id="{31A15722-A974-A27E-14C9-B9F7662469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206842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0" indent="0">
              <a:buNone/>
              <a:defRPr/>
            </a:lvl1pPr>
            <a:lvl4pPr>
              <a:defRPr lang="en-US" sz="1100" b="0" i="1" smtClean="0">
                <a:effectLst/>
              </a:defRPr>
            </a:lvl4pPr>
          </a:lstStyle>
          <a:p>
            <a:pPr lvl="0"/>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0" indent="0">
              <a:buNone/>
              <a:defRPr/>
            </a:lvl1pPr>
          </a:lstStyle>
          <a:p>
            <a:pPr lvl="0"/>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484960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Two Content">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28C40-4788-F287-27E3-62BC36064D1D}"/>
              </a:ext>
            </a:extLst>
          </p:cNvPr>
          <p:cNvSpPr>
            <a:spLocks noGrp="1"/>
          </p:cNvSpPr>
          <p:nvPr>
            <p:ph type="title"/>
          </p:nvPr>
        </p:nvSpPr>
        <p:spPr/>
        <p:txBody>
          <a:bodyPr/>
          <a:lstStyle/>
          <a:p>
            <a:r>
              <a:rPr lang="en-US" dirty="0"/>
              <a:t>Click to edit Master title style</a:t>
            </a:r>
            <a:endParaRPr lang="hu-HU" dirty="0"/>
          </a:p>
        </p:txBody>
      </p:sp>
      <p:sp>
        <p:nvSpPr>
          <p:cNvPr id="3" name="Content Placeholder 2">
            <a:extLst>
              <a:ext uri="{FF2B5EF4-FFF2-40B4-BE49-F238E27FC236}">
                <a16:creationId xmlns:a16="http://schemas.microsoft.com/office/drawing/2014/main" id="{FAC67B19-D932-62DC-990F-ECC974E96BFA}"/>
              </a:ext>
            </a:extLst>
          </p:cNvPr>
          <p:cNvSpPr>
            <a:spLocks noGrp="1"/>
          </p:cNvSpPr>
          <p:nvPr>
            <p:ph sz="half" idx="1"/>
          </p:nvPr>
        </p:nvSpPr>
        <p:spPr>
          <a:xfrm>
            <a:off x="838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lang="en-US" sz="1600" b="0" i="0" smtClean="0">
                <a:effectLst/>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4" name="Content Placeholder 3">
            <a:extLst>
              <a:ext uri="{FF2B5EF4-FFF2-40B4-BE49-F238E27FC236}">
                <a16:creationId xmlns:a16="http://schemas.microsoft.com/office/drawing/2014/main" id="{3DF9A8CE-7254-59D9-827A-388134CE8C00}"/>
              </a:ext>
            </a:extLst>
          </p:cNvPr>
          <p:cNvSpPr>
            <a:spLocks noGrp="1"/>
          </p:cNvSpPr>
          <p:nvPr>
            <p:ph sz="half" idx="2"/>
          </p:nvPr>
        </p:nvSpPr>
        <p:spPr>
          <a:xfrm>
            <a:off x="6172200" y="1825625"/>
            <a:ext cx="5181600" cy="435133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8" name="Picture 7" descr="A black and white logo&#10;&#10;AI-generated content may be incorrect.">
            <a:extLst>
              <a:ext uri="{FF2B5EF4-FFF2-40B4-BE49-F238E27FC236}">
                <a16:creationId xmlns:a16="http://schemas.microsoft.com/office/drawing/2014/main" id="{CE70FDDF-5EFD-C7EA-8736-143A113067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1933053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rgbClr val="0C183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719B0-B789-2F79-F207-E92E81D7EF29}"/>
              </a:ext>
            </a:extLst>
          </p:cNvPr>
          <p:cNvSpPr>
            <a:spLocks noGrp="1"/>
          </p:cNvSpPr>
          <p:nvPr>
            <p:ph type="title"/>
          </p:nvPr>
        </p:nvSpPr>
        <p:spPr>
          <a:xfrm>
            <a:off x="839788" y="365125"/>
            <a:ext cx="10515600" cy="1325563"/>
          </a:xfrm>
        </p:spPr>
        <p:txBody>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81CAF7A9-AC7F-AB61-F0BE-EF1E9433CC05}"/>
              </a:ext>
            </a:extLst>
          </p:cNvPr>
          <p:cNvSpPr>
            <a:spLocks noGrp="1"/>
          </p:cNvSpPr>
          <p:nvPr>
            <p:ph type="body" idx="1"/>
          </p:nvPr>
        </p:nvSpPr>
        <p:spPr>
          <a:xfrm>
            <a:off x="839788" y="1681163"/>
            <a:ext cx="53324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0A470BB3-1840-13FC-A8C8-2576A6B719C4}"/>
              </a:ext>
            </a:extLst>
          </p:cNvPr>
          <p:cNvSpPr>
            <a:spLocks noGrp="1"/>
          </p:cNvSpPr>
          <p:nvPr>
            <p:ph sz="half" idx="2"/>
          </p:nvPr>
        </p:nvSpPr>
        <p:spPr>
          <a:xfrm>
            <a:off x="839788" y="2505075"/>
            <a:ext cx="5256212"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5" name="Text Placeholder 4">
            <a:extLst>
              <a:ext uri="{FF2B5EF4-FFF2-40B4-BE49-F238E27FC236}">
                <a16:creationId xmlns:a16="http://schemas.microsoft.com/office/drawing/2014/main" id="{7BE1736F-1ACA-B8FA-B9E4-EC03518B49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A6487F-8972-CD4B-67BF-2A5178A49AA2}"/>
              </a:ext>
            </a:extLst>
          </p:cNvPr>
          <p:cNvSpPr>
            <a:spLocks noGrp="1"/>
          </p:cNvSpPr>
          <p:nvPr>
            <p:ph sz="quarter" idx="4"/>
          </p:nvPr>
        </p:nvSpPr>
        <p:spPr>
          <a:xfrm>
            <a:off x="6172200" y="2505075"/>
            <a:ext cx="5183188" cy="3684588"/>
          </a:xfrm>
        </p:spPr>
        <p:txBody>
          <a:bodyPr/>
          <a:lstStyle>
            <a:lvl1pPr marL="444500" indent="-444500">
              <a:buFontTx/>
              <a:buBlip>
                <a:blip r:embed="rId2"/>
              </a:buBlip>
              <a:defRPr/>
            </a:lvl1pPr>
            <a:lvl2pPr marL="898525" indent="-441325">
              <a:buFontTx/>
              <a:buBlip>
                <a:blip r:embed="rId2"/>
              </a:buBlip>
              <a:defRPr/>
            </a:lvl2pPr>
            <a:lvl3pPr marL="1343025" indent="-428625">
              <a:buFontTx/>
              <a:buBlip>
                <a:blip r:embed="rId2"/>
              </a:buBlip>
              <a:defRPr/>
            </a:lvl3pPr>
            <a:lvl4pPr marL="1797050" indent="-425450">
              <a:buFontTx/>
              <a:buBlip>
                <a:blip r:embed="rId2"/>
              </a:buBlip>
              <a:defRPr/>
            </a:lvl4pPr>
            <a:lvl5pPr marL="2241550" indent="-41275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10" name="Picture 9" descr="A black and white logo&#10;&#10;AI-generated content may be incorrect.">
            <a:extLst>
              <a:ext uri="{FF2B5EF4-FFF2-40B4-BE49-F238E27FC236}">
                <a16:creationId xmlns:a16="http://schemas.microsoft.com/office/drawing/2014/main" id="{DCFBEA13-5641-FE72-6B3B-5FE609B54E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spTree>
    <p:extLst>
      <p:ext uri="{BB962C8B-B14F-4D97-AF65-F5344CB8AC3E}">
        <p14:creationId xmlns:p14="http://schemas.microsoft.com/office/powerpoint/2010/main" val="2158634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183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426B2E-F159-7555-B340-D048AA95DA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hu-HU" dirty="0"/>
          </a:p>
        </p:txBody>
      </p:sp>
      <p:sp>
        <p:nvSpPr>
          <p:cNvPr id="3" name="Text Placeholder 2">
            <a:extLst>
              <a:ext uri="{FF2B5EF4-FFF2-40B4-BE49-F238E27FC236}">
                <a16:creationId xmlns:a16="http://schemas.microsoft.com/office/drawing/2014/main" id="{DAC30DEE-6C59-BA66-6126-A7406B3BF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pic>
        <p:nvPicPr>
          <p:cNvPr id="7" name="Picture 6" descr="A black and white logo&#10;&#10;AI-generated content may be incorrect.">
            <a:extLst>
              <a:ext uri="{FF2B5EF4-FFF2-40B4-BE49-F238E27FC236}">
                <a16:creationId xmlns:a16="http://schemas.microsoft.com/office/drawing/2014/main" id="{DA791DAE-B6D3-BC84-39B7-5361816FBAF6}"/>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34415" y="6174364"/>
            <a:ext cx="2210003" cy="415743"/>
          </a:xfrm>
          <a:prstGeom prst="rect">
            <a:avLst/>
          </a:prstGeom>
        </p:spPr>
      </p:pic>
      <p:pic>
        <p:nvPicPr>
          <p:cNvPr id="15" name="Picture 14" descr="A group of blue and green triangles&#10;&#10;AI-generated content may be incorrect.">
            <a:extLst>
              <a:ext uri="{FF2B5EF4-FFF2-40B4-BE49-F238E27FC236}">
                <a16:creationId xmlns:a16="http://schemas.microsoft.com/office/drawing/2014/main" id="{D194A3A1-EE41-B45A-79FA-AC7280910B5A}"/>
              </a:ext>
            </a:extLst>
          </p:cNvPr>
          <p:cNvPicPr>
            <a:picLocks noChangeAspect="1"/>
          </p:cNvPicPr>
          <p:nvPr userDrawn="1"/>
        </p:nvPicPr>
        <p:blipFill>
          <a:blip r:embed="rId16">
            <a:extLst>
              <a:ext uri="{28A0092B-C50C-407E-A947-70E740481C1C}">
                <a14:useLocalDpi xmlns:a14="http://schemas.microsoft.com/office/drawing/2010/main" val="0"/>
              </a:ext>
            </a:extLst>
          </a:blip>
          <a:srcRect r="36487" b="14559"/>
          <a:stretch>
            <a:fillRect/>
          </a:stretch>
        </p:blipFill>
        <p:spPr>
          <a:xfrm>
            <a:off x="7752522" y="3498629"/>
            <a:ext cx="4439478" cy="3359371"/>
          </a:xfrm>
          <a:prstGeom prst="rect">
            <a:avLst/>
          </a:prstGeom>
        </p:spPr>
      </p:pic>
    </p:spTree>
    <p:extLst>
      <p:ext uri="{BB962C8B-B14F-4D97-AF65-F5344CB8AC3E}">
        <p14:creationId xmlns:p14="http://schemas.microsoft.com/office/powerpoint/2010/main" val="4118053716"/>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60" r:id="rId4"/>
    <p:sldLayoutId id="2147483651" r:id="rId5"/>
    <p:sldLayoutId id="2147483659" r:id="rId6"/>
    <p:sldLayoutId id="2147483652" r:id="rId7"/>
    <p:sldLayoutId id="2147483662" r:id="rId8"/>
    <p:sldLayoutId id="2147483653" r:id="rId9"/>
    <p:sldLayoutId id="2147483654" r:id="rId10"/>
    <p:sldLayoutId id="2147483655" r:id="rId11"/>
    <p:sldLayoutId id="2147483656" r:id="rId12"/>
    <p:sldLayoutId id="2147483657" r:id="rId13"/>
  </p:sldLayoutIdLst>
  <p:txStyles>
    <p:titleStyle>
      <a:lvl1pPr algn="l" defTabSz="914400" rtl="0" eaLnBrk="1" latinLnBrk="0" hangingPunct="1">
        <a:lnSpc>
          <a:spcPct val="90000"/>
        </a:lnSpc>
        <a:spcBef>
          <a:spcPct val="0"/>
        </a:spcBef>
        <a:buNone/>
        <a:defRPr sz="4400" kern="1200">
          <a:solidFill>
            <a:schemeClr val="accent5">
              <a:lumMod val="40000"/>
              <a:lumOff val="60000"/>
            </a:schemeClr>
          </a:solidFill>
          <a:latin typeface="+mj-lt"/>
          <a:ea typeface="+mj-ea"/>
          <a:cs typeface="+mj-cs"/>
        </a:defRPr>
      </a:lvl1pPr>
    </p:titleStyle>
    <p:bodyStyle>
      <a:lvl1pPr marL="444500" indent="-444500" algn="l" defTabSz="914400" rtl="0" eaLnBrk="1" latinLnBrk="0" hangingPunct="1">
        <a:lnSpc>
          <a:spcPct val="150000"/>
        </a:lnSpc>
        <a:spcBef>
          <a:spcPts val="0"/>
        </a:spcBef>
        <a:buFontTx/>
        <a:buBlip>
          <a:blip r:embed="rId17"/>
        </a:buBlip>
        <a:defRPr sz="2400" kern="1200">
          <a:solidFill>
            <a:schemeClr val="bg1"/>
          </a:solidFill>
          <a:latin typeface="+mn-lt"/>
          <a:ea typeface="+mn-ea"/>
          <a:cs typeface="+mn-cs"/>
        </a:defRPr>
      </a:lvl1pPr>
      <a:lvl2pPr marL="898525" indent="-441325" algn="l" defTabSz="914400" rtl="0" eaLnBrk="1" latinLnBrk="0" hangingPunct="1">
        <a:lnSpc>
          <a:spcPct val="150000"/>
        </a:lnSpc>
        <a:spcBef>
          <a:spcPts val="0"/>
        </a:spcBef>
        <a:buFontTx/>
        <a:buBlip>
          <a:blip r:embed="rId17"/>
        </a:buBlip>
        <a:defRPr sz="2000" kern="1200">
          <a:solidFill>
            <a:schemeClr val="bg1"/>
          </a:solidFill>
          <a:latin typeface="+mn-lt"/>
          <a:ea typeface="+mn-ea"/>
          <a:cs typeface="+mn-cs"/>
        </a:defRPr>
      </a:lvl2pPr>
      <a:lvl3pPr marL="1343025" indent="-428625" algn="l" defTabSz="914400" rtl="0" eaLnBrk="1" latinLnBrk="0" hangingPunct="1">
        <a:lnSpc>
          <a:spcPct val="150000"/>
        </a:lnSpc>
        <a:spcBef>
          <a:spcPts val="0"/>
        </a:spcBef>
        <a:buFontTx/>
        <a:buBlip>
          <a:blip r:embed="rId17"/>
        </a:buBlip>
        <a:defRPr sz="1800" kern="1200">
          <a:solidFill>
            <a:schemeClr val="bg1"/>
          </a:solidFill>
          <a:latin typeface="+mn-lt"/>
          <a:ea typeface="+mn-ea"/>
          <a:cs typeface="+mn-cs"/>
        </a:defRPr>
      </a:lvl3pPr>
      <a:lvl4pPr marL="1797050" indent="-4254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4pPr>
      <a:lvl5pPr marL="2241550" indent="-412750" algn="l" defTabSz="914400" rtl="0" eaLnBrk="1" latinLnBrk="0" hangingPunct="1">
        <a:lnSpc>
          <a:spcPct val="150000"/>
        </a:lnSpc>
        <a:spcBef>
          <a:spcPts val="0"/>
        </a:spcBef>
        <a:buFontTx/>
        <a:buBlip>
          <a:blip r:embed="rId17"/>
        </a:buBlip>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09_CCED0FB9.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4_B0A4482A.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microsoft.com/office/2018/10/relationships/comments" Target="../comments/modernComment_105_E5B577DC.x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microsoft.com/office/2018/10/relationships/comments" Target="../comments/modernComment_110_19ACE29B.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0C_44605A7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12_D2CEED55.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F11858D-A007-77F0-3923-6D8FEB0EB68A}"/>
              </a:ext>
            </a:extLst>
          </p:cNvPr>
          <p:cNvSpPr>
            <a:spLocks noGrp="1"/>
          </p:cNvSpPr>
          <p:nvPr>
            <p:ph type="subTitle" idx="1"/>
          </p:nvPr>
        </p:nvSpPr>
        <p:spPr>
          <a:xfrm>
            <a:off x="1724025" y="3590097"/>
            <a:ext cx="9144000" cy="1010478"/>
          </a:xfrm>
        </p:spPr>
        <p:txBody>
          <a:bodyPr>
            <a:normAutofit/>
          </a:bodyPr>
          <a:lstStyle/>
          <a:p>
            <a:r>
              <a:rPr lang="en-US" dirty="0"/>
              <a:t>Real Careers in Live Event Technology</a:t>
            </a:r>
            <a:endParaRPr lang="hu-HU" dirty="0"/>
          </a:p>
        </p:txBody>
      </p:sp>
      <p:sp>
        <p:nvSpPr>
          <p:cNvPr id="3" name="Title 2">
            <a:extLst>
              <a:ext uri="{FF2B5EF4-FFF2-40B4-BE49-F238E27FC236}">
                <a16:creationId xmlns:a16="http://schemas.microsoft.com/office/drawing/2014/main" id="{0B1E679F-4EB2-DDC0-DE81-827603FAFE2E}"/>
              </a:ext>
            </a:extLst>
          </p:cNvPr>
          <p:cNvSpPr>
            <a:spLocks noGrp="1"/>
          </p:cNvSpPr>
          <p:nvPr>
            <p:ph type="title"/>
          </p:nvPr>
        </p:nvSpPr>
        <p:spPr>
          <a:xfrm>
            <a:off x="838200" y="2517267"/>
            <a:ext cx="10515600" cy="1325563"/>
          </a:xfrm>
        </p:spPr>
        <p:txBody>
          <a:bodyPr/>
          <a:lstStyle/>
          <a:p>
            <a:r>
              <a:rPr lang="en-US" dirty="0"/>
              <a:t>Behind the scenes</a:t>
            </a:r>
            <a:endParaRPr lang="hu-HU" dirty="0"/>
          </a:p>
        </p:txBody>
      </p:sp>
    </p:spTree>
    <p:extLst>
      <p:ext uri="{BB962C8B-B14F-4D97-AF65-F5344CB8AC3E}">
        <p14:creationId xmlns:p14="http://schemas.microsoft.com/office/powerpoint/2010/main" val="2507396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24333-7954-0D62-13B7-EADEBE6A68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011BC8-549E-0C94-6971-652A79270847}"/>
              </a:ext>
            </a:extLst>
          </p:cNvPr>
          <p:cNvSpPr>
            <a:spLocks noGrp="1"/>
          </p:cNvSpPr>
          <p:nvPr>
            <p:ph type="title"/>
          </p:nvPr>
        </p:nvSpPr>
        <p:spPr/>
        <p:txBody>
          <a:bodyPr/>
          <a:lstStyle/>
          <a:p>
            <a:r>
              <a:rPr lang="en-US" dirty="0"/>
              <a:t>Where You Might Start</a:t>
            </a:r>
            <a:endParaRPr lang="hu-HU" dirty="0"/>
          </a:p>
        </p:txBody>
      </p:sp>
      <p:sp>
        <p:nvSpPr>
          <p:cNvPr id="3" name="Content Placeholder 2">
            <a:extLst>
              <a:ext uri="{FF2B5EF4-FFF2-40B4-BE49-F238E27FC236}">
                <a16:creationId xmlns:a16="http://schemas.microsoft.com/office/drawing/2014/main" id="{324A3801-9072-8BE3-23C0-DBCFFF2AAC38}"/>
              </a:ext>
            </a:extLst>
          </p:cNvPr>
          <p:cNvSpPr>
            <a:spLocks noGrp="1"/>
          </p:cNvSpPr>
          <p:nvPr>
            <p:ph idx="1"/>
          </p:nvPr>
        </p:nvSpPr>
        <p:spPr/>
        <p:txBody>
          <a:bodyPr>
            <a:normAutofit/>
          </a:bodyPr>
          <a:lstStyle/>
          <a:p>
            <a:r>
              <a:rPr lang="en-US" dirty="0"/>
              <a:t>Warehouse Technician</a:t>
            </a:r>
          </a:p>
          <a:p>
            <a:r>
              <a:rPr lang="en-US" dirty="0"/>
              <a:t>Show Prep Assistant</a:t>
            </a:r>
          </a:p>
          <a:p>
            <a:r>
              <a:rPr lang="en-US" dirty="0"/>
              <a:t>Stagehand</a:t>
            </a:r>
          </a:p>
          <a:p>
            <a:r>
              <a:rPr lang="en-US" dirty="0"/>
              <a:t>Production Assistant</a:t>
            </a:r>
          </a:p>
          <a:p>
            <a:r>
              <a:rPr lang="en-US" dirty="0"/>
              <a:t>Junior Project Coordinator</a:t>
            </a:r>
          </a:p>
          <a:p>
            <a:r>
              <a:rPr lang="en-US" dirty="0"/>
              <a:t>Technical Intern </a:t>
            </a:r>
            <a:endParaRPr lang="hu-HU" dirty="0"/>
          </a:p>
        </p:txBody>
      </p:sp>
    </p:spTree>
    <p:extLst>
      <p:ext uri="{BB962C8B-B14F-4D97-AF65-F5344CB8AC3E}">
        <p14:creationId xmlns:p14="http://schemas.microsoft.com/office/powerpoint/2010/main" val="1892062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5D74F-FC00-C743-6DBF-D1988268195E}"/>
              </a:ext>
            </a:extLst>
          </p:cNvPr>
          <p:cNvSpPr>
            <a:spLocks noGrp="1"/>
          </p:cNvSpPr>
          <p:nvPr>
            <p:ph type="title"/>
          </p:nvPr>
        </p:nvSpPr>
        <p:spPr/>
        <p:txBody>
          <a:bodyPr/>
          <a:lstStyle/>
          <a:p>
            <a:r>
              <a:rPr lang="en-US" dirty="0"/>
              <a:t>A Real Story</a:t>
            </a:r>
            <a:endParaRPr lang="hu-HU" dirty="0"/>
          </a:p>
        </p:txBody>
      </p:sp>
      <p:sp>
        <p:nvSpPr>
          <p:cNvPr id="3" name="Text Placeholder 2">
            <a:extLst>
              <a:ext uri="{FF2B5EF4-FFF2-40B4-BE49-F238E27FC236}">
                <a16:creationId xmlns:a16="http://schemas.microsoft.com/office/drawing/2014/main" id="{03A81292-E4DF-2560-DD7D-59F07684A497}"/>
              </a:ext>
            </a:extLst>
          </p:cNvPr>
          <p:cNvSpPr>
            <a:spLocks noGrp="1"/>
          </p:cNvSpPr>
          <p:nvPr>
            <p:ph type="body" idx="1"/>
          </p:nvPr>
        </p:nvSpPr>
        <p:spPr>
          <a:xfrm>
            <a:off x="3568460" y="1690688"/>
            <a:ext cx="1743764" cy="823912"/>
          </a:xfrm>
        </p:spPr>
        <p:txBody>
          <a:bodyPr/>
          <a:lstStyle/>
          <a:p>
            <a:pPr algn="ctr"/>
            <a:r>
              <a:rPr lang="en-US" dirty="0"/>
              <a:t>Ana, 21</a:t>
            </a:r>
            <a:endParaRPr lang="hu-HU" dirty="0"/>
          </a:p>
        </p:txBody>
      </p:sp>
      <p:sp>
        <p:nvSpPr>
          <p:cNvPr id="4" name="Content Placeholder 3">
            <a:extLst>
              <a:ext uri="{FF2B5EF4-FFF2-40B4-BE49-F238E27FC236}">
                <a16:creationId xmlns:a16="http://schemas.microsoft.com/office/drawing/2014/main" id="{ED4B6B2C-7A1E-8E6C-0828-4D96CC7954D7}"/>
              </a:ext>
            </a:extLst>
          </p:cNvPr>
          <p:cNvSpPr>
            <a:spLocks noGrp="1"/>
          </p:cNvSpPr>
          <p:nvPr>
            <p:ph sz="half" idx="2"/>
          </p:nvPr>
        </p:nvSpPr>
        <p:spPr>
          <a:xfrm>
            <a:off x="3834375" y="2656105"/>
            <a:ext cx="4523250" cy="823912"/>
          </a:xfrm>
        </p:spPr>
        <p:txBody>
          <a:bodyPr>
            <a:normAutofit fontScale="92500"/>
          </a:bodyPr>
          <a:lstStyle/>
          <a:p>
            <a:pPr marL="0" indent="0" algn="just">
              <a:lnSpc>
                <a:spcPct val="100000"/>
              </a:lnSpc>
              <a:buNone/>
            </a:pPr>
            <a:r>
              <a:rPr lang="en-US" sz="1600" dirty="0"/>
              <a:t>Joined a local AV company out of high school, now works shows across the country. </a:t>
            </a:r>
            <a:br>
              <a:rPr lang="en-US" sz="1800" dirty="0"/>
            </a:br>
            <a:endParaRPr lang="hu-HU" sz="1800" dirty="0"/>
          </a:p>
        </p:txBody>
      </p:sp>
      <p:pic>
        <p:nvPicPr>
          <p:cNvPr id="8" name="Picture 7" descr="A person and person smiling&#10;&#10;AI-generated content may be incorrect.">
            <a:extLst>
              <a:ext uri="{FF2B5EF4-FFF2-40B4-BE49-F238E27FC236}">
                <a16:creationId xmlns:a16="http://schemas.microsoft.com/office/drawing/2014/main" id="{86C7EDE6-BA31-C00F-57F3-66B9CF613C95}"/>
              </a:ext>
            </a:extLst>
          </p:cNvPr>
          <p:cNvPicPr>
            <a:picLocks noChangeAspect="1"/>
          </p:cNvPicPr>
          <p:nvPr/>
        </p:nvPicPr>
        <p:blipFill>
          <a:blip r:embed="rId4">
            <a:extLst>
              <a:ext uri="{28A0092B-C50C-407E-A947-70E740481C1C}">
                <a14:useLocalDpi xmlns:a14="http://schemas.microsoft.com/office/drawing/2010/main" val="0"/>
              </a:ext>
            </a:extLst>
          </a:blip>
          <a:srcRect l="6308" t="18201" r="63597" b="26561"/>
          <a:stretch>
            <a:fillRect/>
          </a:stretch>
        </p:blipFill>
        <p:spPr>
          <a:xfrm>
            <a:off x="839788" y="1874087"/>
            <a:ext cx="2677814" cy="2764764"/>
          </a:xfrm>
          <a:prstGeom prst="rect">
            <a:avLst/>
          </a:prstGeom>
        </p:spPr>
      </p:pic>
    </p:spTree>
    <p:extLst>
      <p:ext uri="{BB962C8B-B14F-4D97-AF65-F5344CB8AC3E}">
        <p14:creationId xmlns:p14="http://schemas.microsoft.com/office/powerpoint/2010/main" val="3438088121"/>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6EB07-BB09-CAD6-C549-E49BE652898E}"/>
              </a:ext>
            </a:extLst>
          </p:cNvPr>
          <p:cNvSpPr>
            <a:spLocks noGrp="1"/>
          </p:cNvSpPr>
          <p:nvPr>
            <p:ph type="title"/>
          </p:nvPr>
        </p:nvSpPr>
        <p:spPr/>
        <p:txBody>
          <a:bodyPr/>
          <a:lstStyle/>
          <a:p>
            <a:r>
              <a:rPr lang="en-US" dirty="0"/>
              <a:t>Who We Are: AV Alliance</a:t>
            </a:r>
            <a:endParaRPr lang="hu-HU" dirty="0"/>
          </a:p>
        </p:txBody>
      </p:sp>
      <p:sp>
        <p:nvSpPr>
          <p:cNvPr id="6" name="TextBox 5">
            <a:extLst>
              <a:ext uri="{FF2B5EF4-FFF2-40B4-BE49-F238E27FC236}">
                <a16:creationId xmlns:a16="http://schemas.microsoft.com/office/drawing/2014/main" id="{7F85B79F-0062-D98B-3DEB-02629ADE17E3}"/>
              </a:ext>
            </a:extLst>
          </p:cNvPr>
          <p:cNvSpPr txBox="1"/>
          <p:nvPr/>
        </p:nvSpPr>
        <p:spPr>
          <a:xfrm>
            <a:off x="9056914" y="3193143"/>
            <a:ext cx="2177143" cy="369332"/>
          </a:xfrm>
          <a:prstGeom prst="rect">
            <a:avLst/>
          </a:prstGeom>
          <a:noFill/>
        </p:spPr>
        <p:txBody>
          <a:bodyPr wrap="square" rtlCol="0">
            <a:spAutoFit/>
          </a:bodyPr>
          <a:lstStyle/>
          <a:p>
            <a:r>
              <a:rPr lang="en-US" dirty="0">
                <a:solidFill>
                  <a:schemeClr val="bg2"/>
                </a:solidFill>
              </a:rPr>
              <a:t>Your logo here</a:t>
            </a:r>
            <a:endParaRPr lang="hu-HU" dirty="0">
              <a:solidFill>
                <a:schemeClr val="bg2"/>
              </a:solidFill>
            </a:endParaRPr>
          </a:p>
        </p:txBody>
      </p:sp>
      <p:pic>
        <p:nvPicPr>
          <p:cNvPr id="10" name="Picture 9" descr="A map of the world with dots&#10;&#10;AI-generated content may be incorrect.">
            <a:extLst>
              <a:ext uri="{FF2B5EF4-FFF2-40B4-BE49-F238E27FC236}">
                <a16:creationId xmlns:a16="http://schemas.microsoft.com/office/drawing/2014/main" id="{52CC26A6-5D1D-0CA2-9DD7-D7B2957D0846}"/>
              </a:ext>
            </a:extLst>
          </p:cNvPr>
          <p:cNvPicPr>
            <a:picLocks noChangeAspect="1"/>
          </p:cNvPicPr>
          <p:nvPr/>
        </p:nvPicPr>
        <p:blipFill>
          <a:blip r:embed="rId3">
            <a:extLst>
              <a:ext uri="{28A0092B-C50C-407E-A947-70E740481C1C}">
                <a14:useLocalDpi xmlns:a14="http://schemas.microsoft.com/office/drawing/2010/main" val="0"/>
              </a:ext>
            </a:extLst>
          </a:blip>
          <a:srcRect l="5125" t="17556" r="19500" b="9555"/>
          <a:stretch>
            <a:fillRect/>
          </a:stretch>
        </p:blipFill>
        <p:spPr>
          <a:xfrm>
            <a:off x="198120" y="1569126"/>
            <a:ext cx="8336280" cy="4534494"/>
          </a:xfrm>
          <a:prstGeom prst="rect">
            <a:avLst/>
          </a:prstGeom>
        </p:spPr>
      </p:pic>
    </p:spTree>
    <p:extLst>
      <p:ext uri="{BB962C8B-B14F-4D97-AF65-F5344CB8AC3E}">
        <p14:creationId xmlns:p14="http://schemas.microsoft.com/office/powerpoint/2010/main" val="2478821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AB437-2BF2-DD95-FE62-57129BFA61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0F4DB3-8970-F263-9059-0C5D845D8C1D}"/>
              </a:ext>
            </a:extLst>
          </p:cNvPr>
          <p:cNvSpPr>
            <a:spLocks noGrp="1"/>
          </p:cNvSpPr>
          <p:nvPr>
            <p:ph type="title"/>
          </p:nvPr>
        </p:nvSpPr>
        <p:spPr/>
        <p:txBody>
          <a:bodyPr/>
          <a:lstStyle/>
          <a:p>
            <a:r>
              <a:rPr lang="en-US" dirty="0"/>
              <a:t>How to Learn More or Get Involved?</a:t>
            </a:r>
            <a:endParaRPr lang="hu-HU" dirty="0"/>
          </a:p>
        </p:txBody>
      </p:sp>
      <p:sp>
        <p:nvSpPr>
          <p:cNvPr id="3" name="Content Placeholder 2">
            <a:extLst>
              <a:ext uri="{FF2B5EF4-FFF2-40B4-BE49-F238E27FC236}">
                <a16:creationId xmlns:a16="http://schemas.microsoft.com/office/drawing/2014/main" id="{8684689C-E0C6-6DCD-D5EE-6898182FD5A9}"/>
              </a:ext>
            </a:extLst>
          </p:cNvPr>
          <p:cNvSpPr>
            <a:spLocks noGrp="1"/>
          </p:cNvSpPr>
          <p:nvPr>
            <p:ph idx="1"/>
          </p:nvPr>
        </p:nvSpPr>
        <p:spPr/>
        <p:txBody>
          <a:bodyPr>
            <a:normAutofit/>
          </a:bodyPr>
          <a:lstStyle/>
          <a:p>
            <a:r>
              <a:rPr lang="en-US" dirty="0"/>
              <a:t>Facility tour or Open House</a:t>
            </a:r>
          </a:p>
          <a:p>
            <a:r>
              <a:rPr lang="en-US" dirty="0"/>
              <a:t>Job shadowing</a:t>
            </a:r>
          </a:p>
          <a:p>
            <a:r>
              <a:rPr lang="en-US" dirty="0"/>
              <a:t>Internship inquiry</a:t>
            </a:r>
          </a:p>
          <a:p>
            <a:r>
              <a:rPr lang="en-US" dirty="0"/>
              <a:t>Intro course </a:t>
            </a:r>
          </a:p>
          <a:p>
            <a:pPr marL="0" indent="0">
              <a:buNone/>
            </a:pPr>
            <a:br>
              <a:rPr lang="en-US" dirty="0"/>
            </a:br>
            <a:endParaRPr lang="hu-HU" dirty="0"/>
          </a:p>
        </p:txBody>
      </p:sp>
      <p:pic>
        <p:nvPicPr>
          <p:cNvPr id="9" name="Picture 8" descr="A qr code on a blue background&#10;&#10;AI-generated content may be incorrect.">
            <a:extLst>
              <a:ext uri="{FF2B5EF4-FFF2-40B4-BE49-F238E27FC236}">
                <a16:creationId xmlns:a16="http://schemas.microsoft.com/office/drawing/2014/main" id="{F9068DDD-827D-692F-C0FA-96A85AB995B9}"/>
              </a:ext>
            </a:extLst>
          </p:cNvPr>
          <p:cNvPicPr>
            <a:picLocks noChangeAspect="1"/>
          </p:cNvPicPr>
          <p:nvPr/>
        </p:nvPicPr>
        <p:blipFill>
          <a:blip r:embed="rId3">
            <a:extLst>
              <a:ext uri="{28A0092B-C50C-407E-A947-70E740481C1C}">
                <a14:useLocalDpi xmlns:a14="http://schemas.microsoft.com/office/drawing/2010/main" val="0"/>
              </a:ext>
            </a:extLst>
          </a:blip>
          <a:srcRect l="62173" t="33520" r="19393" b="33832"/>
          <a:stretch>
            <a:fillRect/>
          </a:stretch>
        </p:blipFill>
        <p:spPr>
          <a:xfrm>
            <a:off x="4972228" y="3607906"/>
            <a:ext cx="2247544" cy="2238999"/>
          </a:xfrm>
          <a:prstGeom prst="rect">
            <a:avLst/>
          </a:prstGeom>
        </p:spPr>
      </p:pic>
      <p:sp>
        <p:nvSpPr>
          <p:cNvPr id="10" name="Title 1">
            <a:extLst>
              <a:ext uri="{FF2B5EF4-FFF2-40B4-BE49-F238E27FC236}">
                <a16:creationId xmlns:a16="http://schemas.microsoft.com/office/drawing/2014/main" id="{EDA0DDB4-FAB2-AF8B-5880-3CF8F2A9D3EA}"/>
              </a:ext>
            </a:extLst>
          </p:cNvPr>
          <p:cNvSpPr txBox="1">
            <a:spLocks/>
          </p:cNvSpPr>
          <p:nvPr/>
        </p:nvSpPr>
        <p:spPr>
          <a:xfrm>
            <a:off x="6777596" y="2971091"/>
            <a:ext cx="4576204" cy="6973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5">
                    <a:lumMod val="40000"/>
                    <a:lumOff val="60000"/>
                  </a:schemeClr>
                </a:solidFill>
                <a:latin typeface="+mj-lt"/>
                <a:ea typeface="+mj-ea"/>
                <a:cs typeface="+mj-cs"/>
              </a:defRPr>
            </a:lvl1pPr>
          </a:lstStyle>
          <a:p>
            <a:r>
              <a:rPr lang="en-US" sz="2800" dirty="0"/>
              <a:t>Scan me for more info!</a:t>
            </a:r>
            <a:endParaRPr lang="hu-HU" sz="2800" dirty="0"/>
          </a:p>
        </p:txBody>
      </p:sp>
      <p:pic>
        <p:nvPicPr>
          <p:cNvPr id="14" name="Graphic 13" descr="Arrow: Clockwise curve with solid fill">
            <a:extLst>
              <a:ext uri="{FF2B5EF4-FFF2-40B4-BE49-F238E27FC236}">
                <a16:creationId xmlns:a16="http://schemas.microsoft.com/office/drawing/2014/main" id="{771B80F3-A25E-9823-0063-D15078166D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7219772" y="3482834"/>
            <a:ext cx="914400" cy="914400"/>
          </a:xfrm>
          <a:prstGeom prst="rect">
            <a:avLst/>
          </a:prstGeom>
        </p:spPr>
      </p:pic>
    </p:spTree>
    <p:extLst>
      <p:ext uri="{BB962C8B-B14F-4D97-AF65-F5344CB8AC3E}">
        <p14:creationId xmlns:p14="http://schemas.microsoft.com/office/powerpoint/2010/main" val="3511138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106FC1-CEB0-9745-05DC-5A5593A558F4}"/>
              </a:ext>
            </a:extLst>
          </p:cNvPr>
          <p:cNvSpPr>
            <a:spLocks noGrp="1"/>
          </p:cNvSpPr>
          <p:nvPr>
            <p:ph type="title"/>
          </p:nvPr>
        </p:nvSpPr>
        <p:spPr>
          <a:xfrm>
            <a:off x="838200" y="2765490"/>
            <a:ext cx="10515600" cy="1325563"/>
          </a:xfrm>
        </p:spPr>
        <p:txBody>
          <a:bodyPr/>
          <a:lstStyle/>
          <a:p>
            <a:r>
              <a:rPr lang="en-US" dirty="0"/>
              <a:t>Any questions?</a:t>
            </a:r>
            <a:endParaRPr lang="hu-HU" dirty="0"/>
          </a:p>
        </p:txBody>
      </p:sp>
    </p:spTree>
    <p:extLst>
      <p:ext uri="{BB962C8B-B14F-4D97-AF65-F5344CB8AC3E}">
        <p14:creationId xmlns:p14="http://schemas.microsoft.com/office/powerpoint/2010/main" val="1842039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138E9-4DE9-4450-C047-51F51BF2A7AE}"/>
              </a:ext>
            </a:extLst>
          </p:cNvPr>
          <p:cNvSpPr>
            <a:spLocks noGrp="1"/>
          </p:cNvSpPr>
          <p:nvPr>
            <p:ph type="ctrTitle"/>
          </p:nvPr>
        </p:nvSpPr>
        <p:spPr/>
        <p:txBody>
          <a:bodyPr/>
          <a:lstStyle/>
          <a:p>
            <a:r>
              <a:rPr lang="en-US" dirty="0">
                <a:solidFill>
                  <a:schemeClr val="tx1"/>
                </a:solidFill>
              </a:rPr>
              <a:t>WELCOME!</a:t>
            </a:r>
            <a:endParaRPr lang="hu-HU" dirty="0">
              <a:solidFill>
                <a:schemeClr val="tx1"/>
              </a:solidFill>
            </a:endParaRPr>
          </a:p>
        </p:txBody>
      </p:sp>
    </p:spTree>
    <p:extLst>
      <p:ext uri="{BB962C8B-B14F-4D97-AF65-F5344CB8AC3E}">
        <p14:creationId xmlns:p14="http://schemas.microsoft.com/office/powerpoint/2010/main" val="277107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869E9-AC63-A7DA-BCFF-F1887F6D6851}"/>
              </a:ext>
            </a:extLst>
          </p:cNvPr>
          <p:cNvSpPr>
            <a:spLocks noGrp="1"/>
          </p:cNvSpPr>
          <p:nvPr>
            <p:ph type="title"/>
          </p:nvPr>
        </p:nvSpPr>
        <p:spPr/>
        <p:txBody>
          <a:bodyPr/>
          <a:lstStyle/>
          <a:p>
            <a:r>
              <a:rPr lang="en-US" dirty="0"/>
              <a:t>WHO ARE WE?</a:t>
            </a:r>
            <a:endParaRPr lang="hu-HU" dirty="0"/>
          </a:p>
        </p:txBody>
      </p:sp>
      <p:sp>
        <p:nvSpPr>
          <p:cNvPr id="3" name="Content Placeholder 2">
            <a:extLst>
              <a:ext uri="{FF2B5EF4-FFF2-40B4-BE49-F238E27FC236}">
                <a16:creationId xmlns:a16="http://schemas.microsoft.com/office/drawing/2014/main" id="{9200613A-BF79-9D01-3E1B-880EE6996EC2}"/>
              </a:ext>
            </a:extLst>
          </p:cNvPr>
          <p:cNvSpPr>
            <a:spLocks noGrp="1"/>
          </p:cNvSpPr>
          <p:nvPr>
            <p:ph sz="half" idx="1"/>
          </p:nvPr>
        </p:nvSpPr>
        <p:spPr/>
        <p:txBody>
          <a:bodyPr/>
          <a:lstStyle/>
          <a:p>
            <a:endParaRPr lang="hu-HU" dirty="0"/>
          </a:p>
        </p:txBody>
      </p:sp>
      <p:pic>
        <p:nvPicPr>
          <p:cNvPr id="10" name="Content Placeholder 9" descr="A black and white logo&#10;&#10;AI-generated content may be incorrect.">
            <a:extLst>
              <a:ext uri="{FF2B5EF4-FFF2-40B4-BE49-F238E27FC236}">
                <a16:creationId xmlns:a16="http://schemas.microsoft.com/office/drawing/2014/main" id="{49711B25-2338-033B-5C3D-CD02155FB50F}"/>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43115" y="3429000"/>
            <a:ext cx="4663867" cy="877614"/>
          </a:xfrm>
        </p:spPr>
      </p:pic>
    </p:spTree>
    <p:extLst>
      <p:ext uri="{BB962C8B-B14F-4D97-AF65-F5344CB8AC3E}">
        <p14:creationId xmlns:p14="http://schemas.microsoft.com/office/powerpoint/2010/main" val="2963556394"/>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B4263-9EDA-60AB-0CEC-48CD8B57BD88}"/>
              </a:ext>
            </a:extLst>
          </p:cNvPr>
          <p:cNvSpPr>
            <a:spLocks noGrp="1"/>
          </p:cNvSpPr>
          <p:nvPr>
            <p:ph type="title"/>
          </p:nvPr>
        </p:nvSpPr>
        <p:spPr>
          <a:xfrm>
            <a:off x="831850" y="2286000"/>
            <a:ext cx="10515600" cy="2276475"/>
          </a:xfrm>
        </p:spPr>
        <p:txBody>
          <a:bodyPr anchor="ctr"/>
          <a:lstStyle/>
          <a:p>
            <a:r>
              <a:rPr lang="en-US" dirty="0"/>
              <a:t>What is live event technology?</a:t>
            </a:r>
            <a:endParaRPr lang="hu-HU" dirty="0"/>
          </a:p>
        </p:txBody>
      </p:sp>
    </p:spTree>
    <p:extLst>
      <p:ext uri="{BB962C8B-B14F-4D97-AF65-F5344CB8AC3E}">
        <p14:creationId xmlns:p14="http://schemas.microsoft.com/office/powerpoint/2010/main" val="3789272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IVGolf_Welcome_Party_Timelapse_15s">
            <a:hlinkClick r:id="" action="ppaction://media"/>
            <a:extLst>
              <a:ext uri="{FF2B5EF4-FFF2-40B4-BE49-F238E27FC236}">
                <a16:creationId xmlns:a16="http://schemas.microsoft.com/office/drawing/2014/main" id="{D1C29DA4-C45A-5878-E131-9A43C45AA3F4}"/>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7845"/>
          </a:xfrm>
        </p:spPr>
      </p:pic>
    </p:spTree>
    <p:extLst>
      <p:ext uri="{BB962C8B-B14F-4D97-AF65-F5344CB8AC3E}">
        <p14:creationId xmlns:p14="http://schemas.microsoft.com/office/powerpoint/2010/main" val="385387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extLst>
    <p:ext uri="{6950BFC3-D8DA-4A85-94F7-54DA5524770B}">
      <p188:commentRel xmlns:p188="http://schemas.microsoft.com/office/powerpoint/2018/8/main"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2A213-B4B4-CCAC-4173-1C78EA33CB13}"/>
              </a:ext>
            </a:extLst>
          </p:cNvPr>
          <p:cNvSpPr>
            <a:spLocks noGrp="1"/>
          </p:cNvSpPr>
          <p:nvPr>
            <p:ph type="title"/>
          </p:nvPr>
        </p:nvSpPr>
        <p:spPr/>
        <p:txBody>
          <a:bodyPr/>
          <a:lstStyle/>
          <a:p>
            <a:r>
              <a:rPr lang="en-US" dirty="0"/>
              <a:t>Our Industry Today</a:t>
            </a:r>
            <a:endParaRPr lang="hu-HU" dirty="0"/>
          </a:p>
        </p:txBody>
      </p:sp>
      <p:sp>
        <p:nvSpPr>
          <p:cNvPr id="3" name="Content Placeholder 2">
            <a:extLst>
              <a:ext uri="{FF2B5EF4-FFF2-40B4-BE49-F238E27FC236}">
                <a16:creationId xmlns:a16="http://schemas.microsoft.com/office/drawing/2014/main" id="{E10400B3-A181-97B6-2C10-6FA2F0145CF1}"/>
              </a:ext>
            </a:extLst>
          </p:cNvPr>
          <p:cNvSpPr>
            <a:spLocks noGrp="1"/>
          </p:cNvSpPr>
          <p:nvPr>
            <p:ph idx="1"/>
          </p:nvPr>
        </p:nvSpPr>
        <p:spPr/>
        <p:txBody>
          <a:bodyPr/>
          <a:lstStyle/>
          <a:p>
            <a:endParaRPr lang="hu-HU"/>
          </a:p>
        </p:txBody>
      </p:sp>
    </p:spTree>
    <p:extLst>
      <p:ext uri="{BB962C8B-B14F-4D97-AF65-F5344CB8AC3E}">
        <p14:creationId xmlns:p14="http://schemas.microsoft.com/office/powerpoint/2010/main" val="430760603"/>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56481-B083-519B-5AE3-3DA159D5A625}"/>
              </a:ext>
            </a:extLst>
          </p:cNvPr>
          <p:cNvSpPr>
            <a:spLocks noGrp="1"/>
          </p:cNvSpPr>
          <p:nvPr>
            <p:ph type="title"/>
          </p:nvPr>
        </p:nvSpPr>
        <p:spPr/>
        <p:txBody>
          <a:bodyPr/>
          <a:lstStyle/>
          <a:p>
            <a:r>
              <a:rPr lang="en-US" dirty="0"/>
              <a:t>Job Categories in Our World</a:t>
            </a:r>
            <a:endParaRPr lang="hu-HU" dirty="0"/>
          </a:p>
        </p:txBody>
      </p:sp>
      <p:sp>
        <p:nvSpPr>
          <p:cNvPr id="3" name="Content Placeholder 2">
            <a:extLst>
              <a:ext uri="{FF2B5EF4-FFF2-40B4-BE49-F238E27FC236}">
                <a16:creationId xmlns:a16="http://schemas.microsoft.com/office/drawing/2014/main" id="{B937A63F-C479-0595-D1A0-825BD6971126}"/>
              </a:ext>
            </a:extLst>
          </p:cNvPr>
          <p:cNvSpPr>
            <a:spLocks noGrp="1"/>
          </p:cNvSpPr>
          <p:nvPr>
            <p:ph idx="1"/>
          </p:nvPr>
        </p:nvSpPr>
        <p:spPr/>
        <p:txBody>
          <a:bodyPr>
            <a:normAutofit/>
          </a:bodyPr>
          <a:lstStyle/>
          <a:p>
            <a:pPr>
              <a:lnSpc>
                <a:spcPct val="200000"/>
              </a:lnSpc>
            </a:pPr>
            <a:r>
              <a:rPr lang="en-US" b="1" dirty="0"/>
              <a:t>Technical</a:t>
            </a:r>
            <a:r>
              <a:rPr lang="en-US" dirty="0"/>
              <a:t> (audio, lighting, video)</a:t>
            </a:r>
          </a:p>
          <a:p>
            <a:pPr>
              <a:lnSpc>
                <a:spcPct val="200000"/>
              </a:lnSpc>
            </a:pPr>
            <a:r>
              <a:rPr lang="en-US" b="1" dirty="0"/>
              <a:t>Creative</a:t>
            </a:r>
            <a:r>
              <a:rPr lang="en-US" dirty="0"/>
              <a:t> (media, scenic, CAD, show design)</a:t>
            </a:r>
          </a:p>
          <a:p>
            <a:pPr>
              <a:lnSpc>
                <a:spcPct val="200000"/>
              </a:lnSpc>
            </a:pPr>
            <a:r>
              <a:rPr lang="en-US" b="1" dirty="0"/>
              <a:t>Operational</a:t>
            </a:r>
            <a:r>
              <a:rPr lang="en-US" dirty="0"/>
              <a:t> (warehouse, logistics, drivers)</a:t>
            </a:r>
          </a:p>
          <a:p>
            <a:pPr>
              <a:lnSpc>
                <a:spcPct val="200000"/>
              </a:lnSpc>
            </a:pPr>
            <a:r>
              <a:rPr lang="en-US" b="1" dirty="0"/>
              <a:t>Business</a:t>
            </a:r>
            <a:r>
              <a:rPr lang="en-US" dirty="0"/>
              <a:t> (account management, project planning, finance) </a:t>
            </a:r>
            <a:br>
              <a:rPr lang="en-US" dirty="0"/>
            </a:br>
            <a:endParaRPr lang="hu-HU" dirty="0"/>
          </a:p>
        </p:txBody>
      </p:sp>
    </p:spTree>
    <p:extLst>
      <p:ext uri="{BB962C8B-B14F-4D97-AF65-F5344CB8AC3E}">
        <p14:creationId xmlns:p14="http://schemas.microsoft.com/office/powerpoint/2010/main" val="1111670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786E8-5AAE-A7FE-E676-61044CFD0B77}"/>
              </a:ext>
            </a:extLst>
          </p:cNvPr>
          <p:cNvSpPr>
            <a:spLocks noGrp="1"/>
          </p:cNvSpPr>
          <p:nvPr>
            <p:ph type="title"/>
          </p:nvPr>
        </p:nvSpPr>
        <p:spPr/>
        <p:txBody>
          <a:bodyPr/>
          <a:lstStyle/>
          <a:p>
            <a:r>
              <a:rPr lang="en-US" dirty="0"/>
              <a:t>Real Roles &amp; Growth Paths</a:t>
            </a:r>
            <a:endParaRPr lang="hu-HU" dirty="0"/>
          </a:p>
        </p:txBody>
      </p:sp>
      <p:sp>
        <p:nvSpPr>
          <p:cNvPr id="10" name="Content Placeholder 9">
            <a:extLst>
              <a:ext uri="{FF2B5EF4-FFF2-40B4-BE49-F238E27FC236}">
                <a16:creationId xmlns:a16="http://schemas.microsoft.com/office/drawing/2014/main" id="{8A8C33D6-6EEA-E2CA-5C4B-0712794852B6}"/>
              </a:ext>
            </a:extLst>
          </p:cNvPr>
          <p:cNvSpPr>
            <a:spLocks noGrp="1"/>
          </p:cNvSpPr>
          <p:nvPr>
            <p:ph idx="1"/>
          </p:nvPr>
        </p:nvSpPr>
        <p:spPr/>
        <p:txBody>
          <a:bodyPr/>
          <a:lstStyle/>
          <a:p>
            <a:pPr>
              <a:lnSpc>
                <a:spcPct val="200000"/>
              </a:lnSpc>
            </a:pPr>
            <a:r>
              <a:rPr lang="en-US" dirty="0"/>
              <a:t>Warehouse Tech	Audio Tech	        </a:t>
            </a:r>
            <a:r>
              <a:rPr lang="en-US" b="1" dirty="0"/>
              <a:t>A1 Engineer</a:t>
            </a:r>
          </a:p>
          <a:p>
            <a:pPr>
              <a:lnSpc>
                <a:spcPct val="200000"/>
              </a:lnSpc>
            </a:pPr>
            <a:r>
              <a:rPr lang="en-US" dirty="0"/>
              <a:t>Video Utility	   LED Wall Tech	      </a:t>
            </a:r>
            <a:r>
              <a:rPr lang="en-US" b="1" dirty="0"/>
              <a:t>Video Director</a:t>
            </a:r>
          </a:p>
          <a:p>
            <a:pPr>
              <a:lnSpc>
                <a:spcPct val="200000"/>
              </a:lnSpc>
            </a:pPr>
            <a:r>
              <a:rPr lang="en-US" dirty="0"/>
              <a:t>Project Coordinator          </a:t>
            </a:r>
            <a:r>
              <a:rPr lang="en-US" b="1" dirty="0"/>
              <a:t>Producer</a:t>
            </a:r>
            <a:r>
              <a:rPr lang="en-US" dirty="0"/>
              <a:t> </a:t>
            </a:r>
            <a:br>
              <a:rPr lang="en-US" dirty="0"/>
            </a:br>
            <a:endParaRPr lang="hu-HU" dirty="0"/>
          </a:p>
        </p:txBody>
      </p:sp>
      <p:sp>
        <p:nvSpPr>
          <p:cNvPr id="9" name="Arrow: Chevron 8">
            <a:extLst>
              <a:ext uri="{FF2B5EF4-FFF2-40B4-BE49-F238E27FC236}">
                <a16:creationId xmlns:a16="http://schemas.microsoft.com/office/drawing/2014/main" id="{31459FCE-EF21-87B5-E2F1-15C381B203E4}"/>
              </a:ext>
            </a:extLst>
          </p:cNvPr>
          <p:cNvSpPr/>
          <p:nvPr/>
        </p:nvSpPr>
        <p:spPr>
          <a:xfrm>
            <a:off x="3962400" y="2046511"/>
            <a:ext cx="558799" cy="55210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
        <p:nvSpPr>
          <p:cNvPr id="11" name="Arrow: Chevron 10">
            <a:extLst>
              <a:ext uri="{FF2B5EF4-FFF2-40B4-BE49-F238E27FC236}">
                <a16:creationId xmlns:a16="http://schemas.microsoft.com/office/drawing/2014/main" id="{64FE598D-7D6D-4E6C-04E4-CD49041D14AC}"/>
              </a:ext>
            </a:extLst>
          </p:cNvPr>
          <p:cNvSpPr/>
          <p:nvPr/>
        </p:nvSpPr>
        <p:spPr>
          <a:xfrm>
            <a:off x="6335486" y="2082796"/>
            <a:ext cx="558799" cy="55210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
        <p:nvSpPr>
          <p:cNvPr id="12" name="Arrow: Chevron 11">
            <a:extLst>
              <a:ext uri="{FF2B5EF4-FFF2-40B4-BE49-F238E27FC236}">
                <a16:creationId xmlns:a16="http://schemas.microsoft.com/office/drawing/2014/main" id="{09CA400D-FE00-8415-1DA6-236725F81FE4}"/>
              </a:ext>
            </a:extLst>
          </p:cNvPr>
          <p:cNvSpPr/>
          <p:nvPr/>
        </p:nvSpPr>
        <p:spPr>
          <a:xfrm>
            <a:off x="3229428" y="2780051"/>
            <a:ext cx="558799" cy="55210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
        <p:nvSpPr>
          <p:cNvPr id="13" name="Arrow: Chevron 12">
            <a:extLst>
              <a:ext uri="{FF2B5EF4-FFF2-40B4-BE49-F238E27FC236}">
                <a16:creationId xmlns:a16="http://schemas.microsoft.com/office/drawing/2014/main" id="{9E1523C1-3928-043A-23AB-035208DA7209}"/>
              </a:ext>
            </a:extLst>
          </p:cNvPr>
          <p:cNvSpPr/>
          <p:nvPr/>
        </p:nvSpPr>
        <p:spPr>
          <a:xfrm>
            <a:off x="6179455" y="2780051"/>
            <a:ext cx="558799" cy="55210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
        <p:nvSpPr>
          <p:cNvPr id="14" name="Arrow: Chevron 13">
            <a:extLst>
              <a:ext uri="{FF2B5EF4-FFF2-40B4-BE49-F238E27FC236}">
                <a16:creationId xmlns:a16="http://schemas.microsoft.com/office/drawing/2014/main" id="{D648A345-85C4-4E9C-31E0-BB62B0215BAF}"/>
              </a:ext>
            </a:extLst>
          </p:cNvPr>
          <p:cNvSpPr/>
          <p:nvPr/>
        </p:nvSpPr>
        <p:spPr>
          <a:xfrm>
            <a:off x="4425041" y="3520845"/>
            <a:ext cx="558799" cy="55210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Tree>
    <p:extLst>
      <p:ext uri="{BB962C8B-B14F-4D97-AF65-F5344CB8AC3E}">
        <p14:creationId xmlns:p14="http://schemas.microsoft.com/office/powerpoint/2010/main" val="1147165302"/>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EDA7B-4640-6718-1E9B-D427560F3D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CF0F-982B-0F10-3141-A82DE866B61D}"/>
              </a:ext>
            </a:extLst>
          </p:cNvPr>
          <p:cNvSpPr>
            <a:spLocks noGrp="1"/>
          </p:cNvSpPr>
          <p:nvPr>
            <p:ph type="title"/>
          </p:nvPr>
        </p:nvSpPr>
        <p:spPr/>
        <p:txBody>
          <a:bodyPr/>
          <a:lstStyle/>
          <a:p>
            <a:r>
              <a:rPr lang="en-US" dirty="0"/>
              <a:t>What We Look For in Hires</a:t>
            </a:r>
            <a:endParaRPr lang="hu-HU" dirty="0"/>
          </a:p>
        </p:txBody>
      </p:sp>
      <p:sp>
        <p:nvSpPr>
          <p:cNvPr id="7" name="TextBox 6">
            <a:extLst>
              <a:ext uri="{FF2B5EF4-FFF2-40B4-BE49-F238E27FC236}">
                <a16:creationId xmlns:a16="http://schemas.microsoft.com/office/drawing/2014/main" id="{925B5EEA-6A34-1D58-57FC-BF6A3F21F5F2}"/>
              </a:ext>
            </a:extLst>
          </p:cNvPr>
          <p:cNvSpPr txBox="1"/>
          <p:nvPr/>
        </p:nvSpPr>
        <p:spPr>
          <a:xfrm>
            <a:off x="5522686" y="3536184"/>
            <a:ext cx="6096000" cy="769441"/>
          </a:xfrm>
          <a:prstGeom prst="rect">
            <a:avLst/>
          </a:prstGeom>
          <a:noFill/>
        </p:spPr>
        <p:txBody>
          <a:bodyPr wrap="square">
            <a:spAutoFit/>
          </a:bodyPr>
          <a:lstStyle/>
          <a:p>
            <a:r>
              <a:rPr lang="en-US" sz="4400" b="0" i="0" dirty="0">
                <a:solidFill>
                  <a:schemeClr val="accent2"/>
                </a:solidFill>
                <a:effectLst/>
                <a:latin typeface="+mj-lt"/>
              </a:rPr>
              <a:t>adaptability</a:t>
            </a:r>
            <a:endParaRPr lang="hu-HU" sz="4400" dirty="0">
              <a:solidFill>
                <a:schemeClr val="accent2"/>
              </a:solidFill>
              <a:latin typeface="+mj-lt"/>
            </a:endParaRPr>
          </a:p>
        </p:txBody>
      </p:sp>
      <p:sp>
        <p:nvSpPr>
          <p:cNvPr id="11" name="TextBox 10">
            <a:extLst>
              <a:ext uri="{FF2B5EF4-FFF2-40B4-BE49-F238E27FC236}">
                <a16:creationId xmlns:a16="http://schemas.microsoft.com/office/drawing/2014/main" id="{C0577D95-879B-DEAA-D431-F3E5D10BD23F}"/>
              </a:ext>
            </a:extLst>
          </p:cNvPr>
          <p:cNvSpPr txBox="1"/>
          <p:nvPr/>
        </p:nvSpPr>
        <p:spPr>
          <a:xfrm>
            <a:off x="3505200" y="2289687"/>
            <a:ext cx="6096000" cy="830997"/>
          </a:xfrm>
          <a:prstGeom prst="rect">
            <a:avLst/>
          </a:prstGeom>
          <a:noFill/>
        </p:spPr>
        <p:txBody>
          <a:bodyPr wrap="square">
            <a:spAutoFit/>
          </a:bodyPr>
          <a:lstStyle/>
          <a:p>
            <a:r>
              <a:rPr lang="en-US" sz="4800" b="0" i="0" dirty="0">
                <a:solidFill>
                  <a:schemeClr val="bg1"/>
                </a:solidFill>
                <a:effectLst/>
                <a:latin typeface="+mj-lt"/>
              </a:rPr>
              <a:t>communication</a:t>
            </a:r>
            <a:endParaRPr lang="hu-HU" sz="4800" dirty="0">
              <a:solidFill>
                <a:schemeClr val="bg1"/>
              </a:solidFill>
              <a:latin typeface="+mj-lt"/>
            </a:endParaRPr>
          </a:p>
        </p:txBody>
      </p:sp>
      <p:sp>
        <p:nvSpPr>
          <p:cNvPr id="13" name="TextBox 12">
            <a:extLst>
              <a:ext uri="{FF2B5EF4-FFF2-40B4-BE49-F238E27FC236}">
                <a16:creationId xmlns:a16="http://schemas.microsoft.com/office/drawing/2014/main" id="{1C93D319-ADC5-3AFE-DCA9-942AD6EDDCA2}"/>
              </a:ext>
            </a:extLst>
          </p:cNvPr>
          <p:cNvSpPr txBox="1"/>
          <p:nvPr/>
        </p:nvSpPr>
        <p:spPr>
          <a:xfrm>
            <a:off x="2735943" y="3797774"/>
            <a:ext cx="6096000" cy="830997"/>
          </a:xfrm>
          <a:prstGeom prst="rect">
            <a:avLst/>
          </a:prstGeom>
          <a:noFill/>
        </p:spPr>
        <p:txBody>
          <a:bodyPr wrap="square">
            <a:spAutoFit/>
          </a:bodyPr>
          <a:lstStyle/>
          <a:p>
            <a:r>
              <a:rPr lang="en-US" sz="4800" b="0" i="0" dirty="0">
                <a:solidFill>
                  <a:schemeClr val="bg1"/>
                </a:solidFill>
                <a:effectLst/>
                <a:latin typeface="+mj-lt"/>
              </a:rPr>
              <a:t>curiosity</a:t>
            </a:r>
            <a:endParaRPr lang="hu-HU" sz="4800" dirty="0">
              <a:solidFill>
                <a:schemeClr val="bg1"/>
              </a:solidFill>
              <a:latin typeface="+mj-lt"/>
            </a:endParaRPr>
          </a:p>
        </p:txBody>
      </p:sp>
      <p:sp>
        <p:nvSpPr>
          <p:cNvPr id="15" name="TextBox 14">
            <a:extLst>
              <a:ext uri="{FF2B5EF4-FFF2-40B4-BE49-F238E27FC236}">
                <a16:creationId xmlns:a16="http://schemas.microsoft.com/office/drawing/2014/main" id="{14E8E495-25CB-4BB3-C666-BB9B10C8078A}"/>
              </a:ext>
            </a:extLst>
          </p:cNvPr>
          <p:cNvSpPr txBox="1"/>
          <p:nvPr/>
        </p:nvSpPr>
        <p:spPr>
          <a:xfrm>
            <a:off x="1799772" y="2744231"/>
            <a:ext cx="6096000" cy="830997"/>
          </a:xfrm>
          <a:prstGeom prst="rect">
            <a:avLst/>
          </a:prstGeom>
          <a:noFill/>
        </p:spPr>
        <p:txBody>
          <a:bodyPr wrap="square">
            <a:spAutoFit/>
          </a:bodyPr>
          <a:lstStyle/>
          <a:p>
            <a:r>
              <a:rPr lang="en-US" sz="4800" b="0" i="0" dirty="0">
                <a:effectLst/>
                <a:latin typeface="+mj-lt"/>
              </a:rPr>
              <a:t>reliability</a:t>
            </a:r>
            <a:endParaRPr lang="hu-HU" sz="4800" dirty="0">
              <a:latin typeface="+mj-lt"/>
            </a:endParaRPr>
          </a:p>
        </p:txBody>
      </p:sp>
      <p:sp>
        <p:nvSpPr>
          <p:cNvPr id="17" name="TextBox 16">
            <a:extLst>
              <a:ext uri="{FF2B5EF4-FFF2-40B4-BE49-F238E27FC236}">
                <a16:creationId xmlns:a16="http://schemas.microsoft.com/office/drawing/2014/main" id="{F77542CE-4383-15E9-94E6-5F62CE9D009B}"/>
              </a:ext>
            </a:extLst>
          </p:cNvPr>
          <p:cNvSpPr txBox="1"/>
          <p:nvPr/>
        </p:nvSpPr>
        <p:spPr>
          <a:xfrm>
            <a:off x="3875316" y="3089907"/>
            <a:ext cx="6096000" cy="830997"/>
          </a:xfrm>
          <a:prstGeom prst="rect">
            <a:avLst/>
          </a:prstGeom>
          <a:noFill/>
        </p:spPr>
        <p:txBody>
          <a:bodyPr wrap="square">
            <a:spAutoFit/>
          </a:bodyPr>
          <a:lstStyle/>
          <a:p>
            <a:r>
              <a:rPr lang="en-US" sz="4800" b="0" i="0" dirty="0">
                <a:solidFill>
                  <a:schemeClr val="accent5"/>
                </a:solidFill>
                <a:effectLst/>
                <a:latin typeface="+mj-lt"/>
              </a:rPr>
              <a:t>teamwork</a:t>
            </a:r>
            <a:endParaRPr lang="hu-HU" sz="4800" dirty="0">
              <a:solidFill>
                <a:schemeClr val="accent5"/>
              </a:solidFill>
              <a:latin typeface="+mj-lt"/>
            </a:endParaRPr>
          </a:p>
        </p:txBody>
      </p:sp>
    </p:spTree>
    <p:extLst>
      <p:ext uri="{BB962C8B-B14F-4D97-AF65-F5344CB8AC3E}">
        <p14:creationId xmlns:p14="http://schemas.microsoft.com/office/powerpoint/2010/main" val="3536776533"/>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Custom 8">
      <a:dk1>
        <a:srgbClr val="005CFF"/>
      </a:dk1>
      <a:lt1>
        <a:srgbClr val="FFFFFF"/>
      </a:lt1>
      <a:dk2>
        <a:srgbClr val="85D5E6"/>
      </a:dk2>
      <a:lt2>
        <a:srgbClr val="FFFFFF"/>
      </a:lt2>
      <a:accent1>
        <a:srgbClr val="005CFF"/>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AVA">
      <a:majorFont>
        <a:latin typeface="Montserrat Black"/>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6D596B1B04E34469770E85406DCD927" ma:contentTypeVersion="12" ma:contentTypeDescription="Ein neues Dokument erstellen." ma:contentTypeScope="" ma:versionID="a48320a816fd877937228338326ad1e3">
  <xsd:schema xmlns:xsd="http://www.w3.org/2001/XMLSchema" xmlns:xs="http://www.w3.org/2001/XMLSchema" xmlns:p="http://schemas.microsoft.com/office/2006/metadata/properties" xmlns:ns3="92ea2ae9-e067-4c7f-bda5-d0fc5b6eedd6" targetNamespace="http://schemas.microsoft.com/office/2006/metadata/properties" ma:root="true" ma:fieldsID="649e4ab644bce3eb5ff651911a1b0295" ns3:_="">
    <xsd:import namespace="92ea2ae9-e067-4c7f-bda5-d0fc5b6eedd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a2ae9-e067-4c7f-bda5-d0fc5b6eed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_activity" ma:index="19"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92ea2ae9-e067-4c7f-bda5-d0fc5b6eedd6" xsi:nil="true"/>
  </documentManagement>
</p:properties>
</file>

<file path=customXml/itemProps1.xml><?xml version="1.0" encoding="utf-8"?>
<ds:datastoreItem xmlns:ds="http://schemas.openxmlformats.org/officeDocument/2006/customXml" ds:itemID="{FE0F0E46-F8F0-4439-9AD6-223A5870BA87}">
  <ds:schemaRefs>
    <ds:schemaRef ds:uri="http://schemas.microsoft.com/sharepoint/v3/contenttype/forms"/>
  </ds:schemaRefs>
</ds:datastoreItem>
</file>

<file path=customXml/itemProps2.xml><?xml version="1.0" encoding="utf-8"?>
<ds:datastoreItem xmlns:ds="http://schemas.openxmlformats.org/officeDocument/2006/customXml" ds:itemID="{6AE35A47-5B3B-4783-B584-69AC381904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a2ae9-e067-4c7f-bda5-d0fc5b6eed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9F6CF6-C9D6-4F1D-B47D-E861B2D942F1}">
  <ds:schemaRefs>
    <ds:schemaRef ds:uri="http://purl.org/dc/dcmitype/"/>
    <ds:schemaRef ds:uri="http://schemas.microsoft.com/office/2006/documentManagement/types"/>
    <ds:schemaRef ds:uri="92ea2ae9-e067-4c7f-bda5-d0fc5b6eedd6"/>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5133</TotalTime>
  <Words>821</Words>
  <Application>Microsoft Office PowerPoint</Application>
  <PresentationFormat>Widescreen</PresentationFormat>
  <Paragraphs>72</Paragraphs>
  <Slides>14</Slides>
  <Notes>12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Arial</vt:lpstr>
      <vt:lpstr>Montserrat</vt:lpstr>
      <vt:lpstr>Montserrat Black</vt:lpstr>
      <vt:lpstr>Office Theme</vt:lpstr>
      <vt:lpstr>Behind the scenes</vt:lpstr>
      <vt:lpstr>WELCOME!</vt:lpstr>
      <vt:lpstr>WHO ARE WE?</vt:lpstr>
      <vt:lpstr>What is live event technology?</vt:lpstr>
      <vt:lpstr>PowerPoint Presentation</vt:lpstr>
      <vt:lpstr>Our Industry Today</vt:lpstr>
      <vt:lpstr>Job Categories in Our World</vt:lpstr>
      <vt:lpstr>Real Roles &amp; Growth Paths</vt:lpstr>
      <vt:lpstr>What We Look For in Hires</vt:lpstr>
      <vt:lpstr>Where You Might Start</vt:lpstr>
      <vt:lpstr>A Real Story</vt:lpstr>
      <vt:lpstr>Who We Are: AV Alliance</vt:lpstr>
      <vt:lpstr>How to Learn More or Get Involved?</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Nora Kosa</dc:creator>
  <cp:lastModifiedBy>Nora Kosa</cp:lastModifiedBy>
  <cp:revision>7</cp:revision>
  <dcterms:created xsi:type="dcterms:W3CDTF">2025-06-23T14:38:27Z</dcterms:created>
  <dcterms:modified xsi:type="dcterms:W3CDTF">2025-07-30T15:36:19Z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0x010100A6D596B1B04E34469770E85406DCD927</vt:lpwstr>
  </property>
</Properties>
</file>